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1"/>
  </p:notesMasterIdLst>
  <p:handoutMasterIdLst>
    <p:handoutMasterId r:id="rId42"/>
  </p:handoutMasterIdLst>
  <p:sldIdLst>
    <p:sldId id="258" r:id="rId3"/>
    <p:sldId id="257" r:id="rId4"/>
    <p:sldId id="331" r:id="rId5"/>
    <p:sldId id="368" r:id="rId6"/>
    <p:sldId id="291" r:id="rId7"/>
    <p:sldId id="309" r:id="rId8"/>
    <p:sldId id="281" r:id="rId9"/>
    <p:sldId id="315" r:id="rId10"/>
    <p:sldId id="299" r:id="rId11"/>
    <p:sldId id="288" r:id="rId12"/>
    <p:sldId id="313" r:id="rId13"/>
    <p:sldId id="289" r:id="rId14"/>
    <p:sldId id="290" r:id="rId15"/>
    <p:sldId id="314" r:id="rId16"/>
    <p:sldId id="293" r:id="rId17"/>
    <p:sldId id="294" r:id="rId18"/>
    <p:sldId id="355" r:id="rId19"/>
    <p:sldId id="338" r:id="rId20"/>
    <p:sldId id="354" r:id="rId21"/>
    <p:sldId id="333" r:id="rId22"/>
    <p:sldId id="353" r:id="rId23"/>
    <p:sldId id="358" r:id="rId24"/>
    <p:sldId id="356" r:id="rId25"/>
    <p:sldId id="328" r:id="rId26"/>
    <p:sldId id="347" r:id="rId27"/>
    <p:sldId id="343" r:id="rId28"/>
    <p:sldId id="345" r:id="rId29"/>
    <p:sldId id="346" r:id="rId30"/>
    <p:sldId id="268" r:id="rId31"/>
    <p:sldId id="307" r:id="rId32"/>
    <p:sldId id="351" r:id="rId33"/>
    <p:sldId id="362" r:id="rId34"/>
    <p:sldId id="359" r:id="rId35"/>
    <p:sldId id="360" r:id="rId36"/>
    <p:sldId id="361" r:id="rId37"/>
    <p:sldId id="363" r:id="rId38"/>
    <p:sldId id="366" r:id="rId39"/>
    <p:sldId id="286" r:id="rId40"/>
  </p:sldIdLst>
  <p:sldSz cx="1219517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708E38-6C36-4CE9-B998-EE5D5A70923D}">
          <p14:sldIdLst>
            <p14:sldId id="258"/>
            <p14:sldId id="257"/>
            <p14:sldId id="331"/>
            <p14:sldId id="368"/>
          </p14:sldIdLst>
        </p14:section>
        <p14:section name="Brain health perspecive on MS" id="{95D24654-9B59-447A-A30B-1AAA6680103A}">
          <p14:sldIdLst>
            <p14:sldId id="291"/>
            <p14:sldId id="309"/>
          </p14:sldIdLst>
        </p14:section>
        <p14:section name="Brain health perspecive on MS - expanded" id="{768FAF4E-919C-4AC9-834E-D176D437C481}">
          <p14:sldIdLst>
            <p14:sldId id="281"/>
            <p14:sldId id="315"/>
            <p14:sldId id="299"/>
            <p14:sldId id="288"/>
            <p14:sldId id="313"/>
            <p14:sldId id="289"/>
            <p14:sldId id="290"/>
            <p14:sldId id="314"/>
          </p14:sldIdLst>
        </p14:section>
        <p14:section name="Key recommendations" id="{02A74725-516D-44B8-80C0-8ECD12809920}">
          <p14:sldIdLst>
            <p14:sldId id="293"/>
            <p14:sldId id="294"/>
            <p14:sldId id="355"/>
            <p14:sldId id="338"/>
            <p14:sldId id="354"/>
            <p14:sldId id="333"/>
            <p14:sldId id="353"/>
            <p14:sldId id="358"/>
            <p14:sldId id="356"/>
            <p14:sldId id="328"/>
            <p14:sldId id="347"/>
            <p14:sldId id="343"/>
            <p14:sldId id="345"/>
            <p14:sldId id="346"/>
            <p14:sldId id="268"/>
            <p14:sldId id="307"/>
            <p14:sldId id="351"/>
            <p14:sldId id="362"/>
            <p14:sldId id="359"/>
            <p14:sldId id="360"/>
            <p14:sldId id="361"/>
            <p14:sldId id="363"/>
            <p14:sldId id="366"/>
            <p14:sldId id="286"/>
          </p14:sldIdLst>
        </p14:section>
      </p14:sectionLst>
    </p:ex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Pillidge" initials="KP" lastIdx="15" clrIdx="0"/>
  <p:cmAuthor id="7" name="Danielle Emery" initials="DE" lastIdx="8" clrIdx="7">
    <p:extLst>
      <p:ext uri="{19B8F6BF-5375-455C-9EA6-DF929625EA0E}">
        <p15:presenceInfo xmlns:p15="http://schemas.microsoft.com/office/powerpoint/2012/main" userId="S-1-5-21-642366677-235060683-833796846-40249" providerId="AD"/>
      </p:ext>
    </p:extLst>
  </p:cmAuthor>
  <p:cmAuthor id="1" name="Writer" initials="W" lastIdx="91" clrIdx="1"/>
  <p:cmAuthor id="2" name="Heather Lang" initials="HL" lastIdx="15" clrIdx="2"/>
  <p:cmAuthor id="3" name="Ruth Bentley" initials="RB" lastIdx="36" clrIdx="3"/>
  <p:cmAuthor id="4" name="Katharine Timberlake" initials="KT" lastIdx="32" clrIdx="4"/>
  <p:cmAuthor id="5" name="AH" initials="AH" lastIdx="2" clrIdx="5"/>
  <p:cmAuthor id="6" name="Helmut Butzkueven" initials="HB"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4" autoAdjust="0"/>
    <p:restoredTop sz="85052" autoAdjust="0"/>
  </p:normalViewPr>
  <p:slideViewPr>
    <p:cSldViewPr snapToGrid="0">
      <p:cViewPr varScale="1">
        <p:scale>
          <a:sx n="62" d="100"/>
          <a:sy n="62" d="100"/>
        </p:scale>
        <p:origin x="706" y="58"/>
      </p:cViewPr>
      <p:guideLst>
        <p:guide orient="horz" pos="2160"/>
        <p:guide pos="3841"/>
      </p:guideLst>
    </p:cSldViewPr>
  </p:slideViewPr>
  <p:outlineViewPr>
    <p:cViewPr>
      <p:scale>
        <a:sx n="33" d="100"/>
        <a:sy n="33" d="100"/>
      </p:scale>
      <p:origin x="0" y="21780"/>
    </p:cViewPr>
  </p:outlineViewPr>
  <p:notesTextViewPr>
    <p:cViewPr>
      <p:scale>
        <a:sx n="75" d="100"/>
        <a:sy n="75" d="100"/>
      </p:scale>
      <p:origin x="0" y="0"/>
    </p:cViewPr>
  </p:notesTextViewPr>
  <p:sorterViewPr>
    <p:cViewPr>
      <p:scale>
        <a:sx n="110" d="100"/>
        <a:sy n="110" d="100"/>
      </p:scale>
      <p:origin x="0" y="0"/>
    </p:cViewPr>
  </p:sorterViewPr>
  <p:notesViewPr>
    <p:cSldViewPr snapToGrid="0">
      <p:cViewPr>
        <p:scale>
          <a:sx n="125" d="100"/>
          <a:sy n="125" d="100"/>
        </p:scale>
        <p:origin x="-2268" y="73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9B7A6-8FCC-44B1-A1D7-7215DFF0779B}" type="doc">
      <dgm:prSet loTypeId="urn:microsoft.com/office/officeart/2005/8/layout/cycle6" loCatId="relationship" qsTypeId="urn:microsoft.com/office/officeart/2005/8/quickstyle/simple1" qsCatId="simple" csTypeId="urn:microsoft.com/office/officeart/2005/8/colors/accent0_3" csCatId="mainScheme" phldr="1"/>
      <dgm:spPr/>
      <dgm:t>
        <a:bodyPr/>
        <a:lstStyle/>
        <a:p>
          <a:endParaRPr lang="en-US"/>
        </a:p>
      </dgm:t>
    </dgm:pt>
    <dgm:pt modelId="{3CE25A6F-078B-4F40-9AED-294DE597B8AE}">
      <dgm:prSet phldrT="[Text]" custT="1"/>
      <dgm:spPr>
        <a:ln>
          <a:solidFill>
            <a:schemeClr val="tx2"/>
          </a:solidFill>
        </a:ln>
      </dgm:spPr>
      <dgm:t>
        <a:bodyPr lIns="0" tIns="0" rIns="0" bIns="0"/>
        <a:lstStyle/>
        <a:p>
          <a:r>
            <a:rPr lang="en-GB" sz="2000" b="1" dirty="0"/>
            <a:t>Relapses</a:t>
          </a:r>
          <a:endParaRPr lang="en-US" sz="2000" b="1" dirty="0"/>
        </a:p>
      </dgm:t>
    </dgm:pt>
    <dgm:pt modelId="{2B1E17BC-8810-4855-8246-457528625627}" type="parTrans" cxnId="{C4BAAC2D-907E-48CA-B736-A16E34CFEF50}">
      <dgm:prSet/>
      <dgm:spPr/>
      <dgm:t>
        <a:bodyPr/>
        <a:lstStyle/>
        <a:p>
          <a:endParaRPr lang="en-US" sz="2800"/>
        </a:p>
      </dgm:t>
    </dgm:pt>
    <dgm:pt modelId="{6328BB16-4D8A-4C09-B3EB-A7984E2A74EA}" type="sibTrans" cxnId="{C4BAAC2D-907E-48CA-B736-A16E34CFEF50}">
      <dgm:prSet/>
      <dgm:spPr/>
      <dgm:t>
        <a:bodyPr/>
        <a:lstStyle/>
        <a:p>
          <a:endParaRPr lang="en-US" sz="2800"/>
        </a:p>
      </dgm:t>
    </dgm:pt>
    <dgm:pt modelId="{2784A5ED-F366-4DFB-9587-0E8F2452A118}">
      <dgm:prSet phldrT="[Text]" custT="1"/>
      <dgm:spPr>
        <a:ln>
          <a:solidFill>
            <a:schemeClr val="tx2"/>
          </a:solidFill>
        </a:ln>
      </dgm:spPr>
      <dgm:t>
        <a:bodyPr lIns="0" tIns="0" rIns="0" bIns="0"/>
        <a:lstStyle/>
        <a:p>
          <a:r>
            <a:rPr lang="en-GB" sz="2000" b="1" dirty="0"/>
            <a:t>MRI lesions</a:t>
          </a:r>
          <a:endParaRPr lang="en-US" sz="2000" b="1" dirty="0"/>
        </a:p>
      </dgm:t>
    </dgm:pt>
    <dgm:pt modelId="{085856C0-4649-4154-8BEA-037B15E8A2E6}" type="parTrans" cxnId="{D1F6EDE3-9548-4A7E-883E-86A8221D66F8}">
      <dgm:prSet/>
      <dgm:spPr/>
      <dgm:t>
        <a:bodyPr/>
        <a:lstStyle/>
        <a:p>
          <a:endParaRPr lang="en-US" sz="2800"/>
        </a:p>
      </dgm:t>
    </dgm:pt>
    <dgm:pt modelId="{C6A94B45-95BB-4E79-B110-3434FAA9DEC4}" type="sibTrans" cxnId="{D1F6EDE3-9548-4A7E-883E-86A8221D66F8}">
      <dgm:prSet/>
      <dgm:spPr/>
      <dgm:t>
        <a:bodyPr/>
        <a:lstStyle/>
        <a:p>
          <a:endParaRPr lang="en-US" sz="2800"/>
        </a:p>
      </dgm:t>
    </dgm:pt>
    <dgm:pt modelId="{8CDD6B55-149A-4C9B-920C-DBFFA5D3611D}">
      <dgm:prSet phldrT="[Text]" custT="1"/>
      <dgm:spPr>
        <a:ln>
          <a:solidFill>
            <a:schemeClr val="tx2"/>
          </a:solidFill>
        </a:ln>
      </dgm:spPr>
      <dgm:t>
        <a:bodyPr lIns="0" tIns="0" rIns="0" bIns="0"/>
        <a:lstStyle/>
        <a:p>
          <a:r>
            <a:rPr lang="en-GB" sz="2000" b="1" dirty="0"/>
            <a:t>Disability progression</a:t>
          </a:r>
          <a:endParaRPr lang="en-US" sz="2000" b="1" dirty="0"/>
        </a:p>
      </dgm:t>
    </dgm:pt>
    <dgm:pt modelId="{ACDA97D6-DB7A-4070-B1AA-4ED1065515BB}" type="parTrans" cxnId="{11C8FA24-7562-4B28-AFB2-F593AC2432FC}">
      <dgm:prSet/>
      <dgm:spPr/>
      <dgm:t>
        <a:bodyPr/>
        <a:lstStyle/>
        <a:p>
          <a:endParaRPr lang="en-US" sz="2800"/>
        </a:p>
      </dgm:t>
    </dgm:pt>
    <dgm:pt modelId="{0F8ABC25-4D52-44BC-986D-27B371CFFA29}" type="sibTrans" cxnId="{11C8FA24-7562-4B28-AFB2-F593AC2432FC}">
      <dgm:prSet/>
      <dgm:spPr/>
      <dgm:t>
        <a:bodyPr/>
        <a:lstStyle/>
        <a:p>
          <a:endParaRPr lang="en-US" sz="2800"/>
        </a:p>
      </dgm:t>
    </dgm:pt>
    <dgm:pt modelId="{AB829188-0B35-4455-A805-114C10D89FCD}">
      <dgm:prSet phldrT="[Text]" custT="1"/>
      <dgm:spPr>
        <a:ln>
          <a:solidFill>
            <a:schemeClr val="tx2"/>
          </a:solidFill>
        </a:ln>
      </dgm:spPr>
      <dgm:t>
        <a:bodyPr lIns="0" tIns="0" rIns="0" bIns="0"/>
        <a:lstStyle/>
        <a:p>
          <a:r>
            <a:rPr lang="en-GB" sz="2000" b="1" dirty="0"/>
            <a:t>Brain atrophy</a:t>
          </a:r>
          <a:endParaRPr lang="en-US" sz="1600" b="1" dirty="0"/>
        </a:p>
      </dgm:t>
    </dgm:pt>
    <dgm:pt modelId="{F555B5A6-02DB-4BBD-8DEF-460F599EBF1C}" type="parTrans" cxnId="{BDA8E62F-FF10-4FA9-B7F0-AA71833A7396}">
      <dgm:prSet/>
      <dgm:spPr/>
      <dgm:t>
        <a:bodyPr/>
        <a:lstStyle/>
        <a:p>
          <a:endParaRPr lang="en-US"/>
        </a:p>
      </dgm:t>
    </dgm:pt>
    <dgm:pt modelId="{E532F324-9B97-496C-894D-B212D557CA8C}" type="sibTrans" cxnId="{BDA8E62F-FF10-4FA9-B7F0-AA71833A7396}">
      <dgm:prSet/>
      <dgm:spPr/>
      <dgm:t>
        <a:bodyPr/>
        <a:lstStyle/>
        <a:p>
          <a:endParaRPr lang="en-US"/>
        </a:p>
      </dgm:t>
    </dgm:pt>
    <dgm:pt modelId="{4F087CE9-862F-4ED5-8C11-C9081CE17AE3}" type="pres">
      <dgm:prSet presAssocID="{9089B7A6-8FCC-44B1-A1D7-7215DFF0779B}" presName="cycle" presStyleCnt="0">
        <dgm:presLayoutVars>
          <dgm:dir/>
          <dgm:resizeHandles val="exact"/>
        </dgm:presLayoutVars>
      </dgm:prSet>
      <dgm:spPr/>
    </dgm:pt>
    <dgm:pt modelId="{08F12A16-1552-4D6C-AB37-6D2D85389D0D}" type="pres">
      <dgm:prSet presAssocID="{3CE25A6F-078B-4F40-9AED-294DE597B8AE}" presName="node" presStyleLbl="node1" presStyleIdx="0" presStyleCnt="4" custScaleX="117692">
        <dgm:presLayoutVars>
          <dgm:bulletEnabled val="1"/>
        </dgm:presLayoutVars>
      </dgm:prSet>
      <dgm:spPr/>
    </dgm:pt>
    <dgm:pt modelId="{ED954989-9777-46B0-B5D5-BD223E9E1C52}" type="pres">
      <dgm:prSet presAssocID="{3CE25A6F-078B-4F40-9AED-294DE597B8AE}" presName="spNode" presStyleCnt="0"/>
      <dgm:spPr/>
    </dgm:pt>
    <dgm:pt modelId="{DC78B6FD-5032-4B06-9C5C-36682B5AE4CA}" type="pres">
      <dgm:prSet presAssocID="{6328BB16-4D8A-4C09-B3EB-A7984E2A74EA}" presName="sibTrans" presStyleLbl="sibTrans1D1" presStyleIdx="0" presStyleCnt="4"/>
      <dgm:spPr/>
    </dgm:pt>
    <dgm:pt modelId="{15D7C04C-3B96-4F28-A3BE-0B66F99E6C93}" type="pres">
      <dgm:prSet presAssocID="{2784A5ED-F366-4DFB-9587-0E8F2452A118}" presName="node" presStyleLbl="node1" presStyleIdx="1" presStyleCnt="4" custScaleX="117692">
        <dgm:presLayoutVars>
          <dgm:bulletEnabled val="1"/>
        </dgm:presLayoutVars>
      </dgm:prSet>
      <dgm:spPr/>
    </dgm:pt>
    <dgm:pt modelId="{C1FD1C30-5A7D-47F1-B071-CA5A05EEFB30}" type="pres">
      <dgm:prSet presAssocID="{2784A5ED-F366-4DFB-9587-0E8F2452A118}" presName="spNode" presStyleCnt="0"/>
      <dgm:spPr/>
    </dgm:pt>
    <dgm:pt modelId="{0CABB36E-53DC-4BD5-AE60-AEE12E3CB76F}" type="pres">
      <dgm:prSet presAssocID="{C6A94B45-95BB-4E79-B110-3434FAA9DEC4}" presName="sibTrans" presStyleLbl="sibTrans1D1" presStyleIdx="1" presStyleCnt="4"/>
      <dgm:spPr/>
    </dgm:pt>
    <dgm:pt modelId="{B26883FE-21FD-4294-B49D-BDABAB576C58}" type="pres">
      <dgm:prSet presAssocID="{8CDD6B55-149A-4C9B-920C-DBFFA5D3611D}" presName="node" presStyleLbl="node1" presStyleIdx="2" presStyleCnt="4" custScaleX="117692">
        <dgm:presLayoutVars>
          <dgm:bulletEnabled val="1"/>
        </dgm:presLayoutVars>
      </dgm:prSet>
      <dgm:spPr/>
    </dgm:pt>
    <dgm:pt modelId="{C7153BFB-6189-42FA-9C2B-F82ABEC250C7}" type="pres">
      <dgm:prSet presAssocID="{8CDD6B55-149A-4C9B-920C-DBFFA5D3611D}" presName="spNode" presStyleCnt="0"/>
      <dgm:spPr/>
    </dgm:pt>
    <dgm:pt modelId="{EE995C85-1E26-44A1-80BE-BA6F315B454F}" type="pres">
      <dgm:prSet presAssocID="{0F8ABC25-4D52-44BC-986D-27B371CFFA29}" presName="sibTrans" presStyleLbl="sibTrans1D1" presStyleIdx="2" presStyleCnt="4"/>
      <dgm:spPr/>
    </dgm:pt>
    <dgm:pt modelId="{59648291-5AB6-426C-BE07-96D38F5584C4}" type="pres">
      <dgm:prSet presAssocID="{AB829188-0B35-4455-A805-114C10D89FCD}" presName="node" presStyleLbl="node1" presStyleIdx="3" presStyleCnt="4" custScaleX="117692">
        <dgm:presLayoutVars>
          <dgm:bulletEnabled val="1"/>
        </dgm:presLayoutVars>
      </dgm:prSet>
      <dgm:spPr/>
    </dgm:pt>
    <dgm:pt modelId="{49DEF189-D797-4B61-A84A-08274902B1E1}" type="pres">
      <dgm:prSet presAssocID="{AB829188-0B35-4455-A805-114C10D89FCD}" presName="spNode" presStyleCnt="0"/>
      <dgm:spPr/>
    </dgm:pt>
    <dgm:pt modelId="{BBB3FFC2-35A8-4359-811B-21DCEED78F75}" type="pres">
      <dgm:prSet presAssocID="{E532F324-9B97-496C-894D-B212D557CA8C}" presName="sibTrans" presStyleLbl="sibTrans1D1" presStyleIdx="3" presStyleCnt="4"/>
      <dgm:spPr/>
    </dgm:pt>
  </dgm:ptLst>
  <dgm:cxnLst>
    <dgm:cxn modelId="{11C8FA24-7562-4B28-AFB2-F593AC2432FC}" srcId="{9089B7A6-8FCC-44B1-A1D7-7215DFF0779B}" destId="{8CDD6B55-149A-4C9B-920C-DBFFA5D3611D}" srcOrd="2" destOrd="0" parTransId="{ACDA97D6-DB7A-4070-B1AA-4ED1065515BB}" sibTransId="{0F8ABC25-4D52-44BC-986D-27B371CFFA29}"/>
    <dgm:cxn modelId="{C4BAAC2D-907E-48CA-B736-A16E34CFEF50}" srcId="{9089B7A6-8FCC-44B1-A1D7-7215DFF0779B}" destId="{3CE25A6F-078B-4F40-9AED-294DE597B8AE}" srcOrd="0" destOrd="0" parTransId="{2B1E17BC-8810-4855-8246-457528625627}" sibTransId="{6328BB16-4D8A-4C09-B3EB-A7984E2A74EA}"/>
    <dgm:cxn modelId="{BDA8E62F-FF10-4FA9-B7F0-AA71833A7396}" srcId="{9089B7A6-8FCC-44B1-A1D7-7215DFF0779B}" destId="{AB829188-0B35-4455-A805-114C10D89FCD}" srcOrd="3" destOrd="0" parTransId="{F555B5A6-02DB-4BBD-8DEF-460F599EBF1C}" sibTransId="{E532F324-9B97-496C-894D-B212D557CA8C}"/>
    <dgm:cxn modelId="{F46F9D37-61D3-44F0-929C-9D62C897D324}" type="presOf" srcId="{3CE25A6F-078B-4F40-9AED-294DE597B8AE}" destId="{08F12A16-1552-4D6C-AB37-6D2D85389D0D}" srcOrd="0" destOrd="0" presId="urn:microsoft.com/office/officeart/2005/8/layout/cycle6"/>
    <dgm:cxn modelId="{1EED924B-D332-469C-B701-8287F3B52B7F}" type="presOf" srcId="{9089B7A6-8FCC-44B1-A1D7-7215DFF0779B}" destId="{4F087CE9-862F-4ED5-8C11-C9081CE17AE3}" srcOrd="0" destOrd="0" presId="urn:microsoft.com/office/officeart/2005/8/layout/cycle6"/>
    <dgm:cxn modelId="{99A60990-97B0-4C78-AFEA-25A3FE833508}" type="presOf" srcId="{E532F324-9B97-496C-894D-B212D557CA8C}" destId="{BBB3FFC2-35A8-4359-811B-21DCEED78F75}" srcOrd="0" destOrd="0" presId="urn:microsoft.com/office/officeart/2005/8/layout/cycle6"/>
    <dgm:cxn modelId="{FEA9C8B8-C4D9-4947-B561-08EB4543D69C}" type="presOf" srcId="{2784A5ED-F366-4DFB-9587-0E8F2452A118}" destId="{15D7C04C-3B96-4F28-A3BE-0B66F99E6C93}" srcOrd="0" destOrd="0" presId="urn:microsoft.com/office/officeart/2005/8/layout/cycle6"/>
    <dgm:cxn modelId="{2EF7FDB8-32BB-4E11-A722-329D53561648}" type="presOf" srcId="{C6A94B45-95BB-4E79-B110-3434FAA9DEC4}" destId="{0CABB36E-53DC-4BD5-AE60-AEE12E3CB76F}" srcOrd="0" destOrd="0" presId="urn:microsoft.com/office/officeart/2005/8/layout/cycle6"/>
    <dgm:cxn modelId="{B9BD02CA-7DD0-4A13-96BB-02917BF00152}" type="presOf" srcId="{8CDD6B55-149A-4C9B-920C-DBFFA5D3611D}" destId="{B26883FE-21FD-4294-B49D-BDABAB576C58}" srcOrd="0" destOrd="0" presId="urn:microsoft.com/office/officeart/2005/8/layout/cycle6"/>
    <dgm:cxn modelId="{5FFE7BD3-4F2A-4B30-9289-CE7B1EEB98DF}" type="presOf" srcId="{AB829188-0B35-4455-A805-114C10D89FCD}" destId="{59648291-5AB6-426C-BE07-96D38F5584C4}" srcOrd="0" destOrd="0" presId="urn:microsoft.com/office/officeart/2005/8/layout/cycle6"/>
    <dgm:cxn modelId="{67C004DD-86FD-4B88-8B13-9E0C4955B6C4}" type="presOf" srcId="{6328BB16-4D8A-4C09-B3EB-A7984E2A74EA}" destId="{DC78B6FD-5032-4B06-9C5C-36682B5AE4CA}" srcOrd="0" destOrd="0" presId="urn:microsoft.com/office/officeart/2005/8/layout/cycle6"/>
    <dgm:cxn modelId="{D1F6EDE3-9548-4A7E-883E-86A8221D66F8}" srcId="{9089B7A6-8FCC-44B1-A1D7-7215DFF0779B}" destId="{2784A5ED-F366-4DFB-9587-0E8F2452A118}" srcOrd="1" destOrd="0" parTransId="{085856C0-4649-4154-8BEA-037B15E8A2E6}" sibTransId="{C6A94B45-95BB-4E79-B110-3434FAA9DEC4}"/>
    <dgm:cxn modelId="{1CC7E3E7-CB62-4E32-853C-BB8110E657F3}" type="presOf" srcId="{0F8ABC25-4D52-44BC-986D-27B371CFFA29}" destId="{EE995C85-1E26-44A1-80BE-BA6F315B454F}" srcOrd="0" destOrd="0" presId="urn:microsoft.com/office/officeart/2005/8/layout/cycle6"/>
    <dgm:cxn modelId="{5EE80381-EA99-42FB-82DF-D3876550186C}" type="presParOf" srcId="{4F087CE9-862F-4ED5-8C11-C9081CE17AE3}" destId="{08F12A16-1552-4D6C-AB37-6D2D85389D0D}" srcOrd="0" destOrd="0" presId="urn:microsoft.com/office/officeart/2005/8/layout/cycle6"/>
    <dgm:cxn modelId="{E880E9EB-507E-4A82-9800-1E8CDBD7816B}" type="presParOf" srcId="{4F087CE9-862F-4ED5-8C11-C9081CE17AE3}" destId="{ED954989-9777-46B0-B5D5-BD223E9E1C52}" srcOrd="1" destOrd="0" presId="urn:microsoft.com/office/officeart/2005/8/layout/cycle6"/>
    <dgm:cxn modelId="{A1E91BB3-EDA7-4F79-8884-0AA3F657CC43}" type="presParOf" srcId="{4F087CE9-862F-4ED5-8C11-C9081CE17AE3}" destId="{DC78B6FD-5032-4B06-9C5C-36682B5AE4CA}" srcOrd="2" destOrd="0" presId="urn:microsoft.com/office/officeart/2005/8/layout/cycle6"/>
    <dgm:cxn modelId="{733AF51E-831E-44DE-857D-550927B7CC4A}" type="presParOf" srcId="{4F087CE9-862F-4ED5-8C11-C9081CE17AE3}" destId="{15D7C04C-3B96-4F28-A3BE-0B66F99E6C93}" srcOrd="3" destOrd="0" presId="urn:microsoft.com/office/officeart/2005/8/layout/cycle6"/>
    <dgm:cxn modelId="{877A3D2B-E387-44C9-A5E4-E4089A0FC8B8}" type="presParOf" srcId="{4F087CE9-862F-4ED5-8C11-C9081CE17AE3}" destId="{C1FD1C30-5A7D-47F1-B071-CA5A05EEFB30}" srcOrd="4" destOrd="0" presId="urn:microsoft.com/office/officeart/2005/8/layout/cycle6"/>
    <dgm:cxn modelId="{0AAB88DC-A468-47C6-BA04-5EE81834482D}" type="presParOf" srcId="{4F087CE9-862F-4ED5-8C11-C9081CE17AE3}" destId="{0CABB36E-53DC-4BD5-AE60-AEE12E3CB76F}" srcOrd="5" destOrd="0" presId="urn:microsoft.com/office/officeart/2005/8/layout/cycle6"/>
    <dgm:cxn modelId="{7FA9986F-68AD-444C-A89C-7C368682A16D}" type="presParOf" srcId="{4F087CE9-862F-4ED5-8C11-C9081CE17AE3}" destId="{B26883FE-21FD-4294-B49D-BDABAB576C58}" srcOrd="6" destOrd="0" presId="urn:microsoft.com/office/officeart/2005/8/layout/cycle6"/>
    <dgm:cxn modelId="{1FC11D9A-DB6E-48AF-ACA1-081143CA8321}" type="presParOf" srcId="{4F087CE9-862F-4ED5-8C11-C9081CE17AE3}" destId="{C7153BFB-6189-42FA-9C2B-F82ABEC250C7}" srcOrd="7" destOrd="0" presId="urn:microsoft.com/office/officeart/2005/8/layout/cycle6"/>
    <dgm:cxn modelId="{3D636D0C-9D2F-4DC3-8D6C-A5020BBBA8F7}" type="presParOf" srcId="{4F087CE9-862F-4ED5-8C11-C9081CE17AE3}" destId="{EE995C85-1E26-44A1-80BE-BA6F315B454F}" srcOrd="8" destOrd="0" presId="urn:microsoft.com/office/officeart/2005/8/layout/cycle6"/>
    <dgm:cxn modelId="{40DA207D-7C4A-4CB0-9435-918166DEB40B}" type="presParOf" srcId="{4F087CE9-862F-4ED5-8C11-C9081CE17AE3}" destId="{59648291-5AB6-426C-BE07-96D38F5584C4}" srcOrd="9" destOrd="0" presId="urn:microsoft.com/office/officeart/2005/8/layout/cycle6"/>
    <dgm:cxn modelId="{C107F058-494F-44B4-969A-7A5F38BF39F7}" type="presParOf" srcId="{4F087CE9-862F-4ED5-8C11-C9081CE17AE3}" destId="{49DEF189-D797-4B61-A84A-08274902B1E1}" srcOrd="10" destOrd="0" presId="urn:microsoft.com/office/officeart/2005/8/layout/cycle6"/>
    <dgm:cxn modelId="{727016A7-1557-4C7E-8B9A-1BD8D2E0BAFB}" type="presParOf" srcId="{4F087CE9-862F-4ED5-8C11-C9081CE17AE3}" destId="{BBB3FFC2-35A8-4359-811B-21DCEED78F75}" srcOrd="11"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ED44B-D018-49F7-952D-E78715961444}"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US"/>
        </a:p>
      </dgm:t>
    </dgm:pt>
    <dgm:pt modelId="{3579AACA-1328-404A-B651-6C10E5359554}">
      <dgm:prSet phldrT="[Text]"/>
      <dgm:spPr/>
      <dgm:t>
        <a:bodyPr/>
        <a:lstStyle/>
        <a:p>
          <a:r>
            <a:rPr lang="en-GB" dirty="0"/>
            <a:t>RWE</a:t>
          </a:r>
          <a:endParaRPr lang="en-US" dirty="0"/>
        </a:p>
      </dgm:t>
    </dgm:pt>
    <dgm:pt modelId="{8BF283C2-825C-4289-983A-409394E82EDD}" type="parTrans" cxnId="{CF8F3682-C2D2-4739-9809-21F5B392038C}">
      <dgm:prSet/>
      <dgm:spPr/>
      <dgm:t>
        <a:bodyPr/>
        <a:lstStyle/>
        <a:p>
          <a:endParaRPr lang="en-US"/>
        </a:p>
      </dgm:t>
    </dgm:pt>
    <dgm:pt modelId="{D2643385-05CB-4268-B35C-6571E6A27FF0}" type="sibTrans" cxnId="{CF8F3682-C2D2-4739-9809-21F5B392038C}">
      <dgm:prSet/>
      <dgm:spPr/>
      <dgm:t>
        <a:bodyPr/>
        <a:lstStyle/>
        <a:p>
          <a:endParaRPr lang="en-US"/>
        </a:p>
      </dgm:t>
    </dgm:pt>
    <dgm:pt modelId="{91B22605-8889-43B9-B11E-19ECCDEAA1F1}">
      <dgm:prSet phldrT="[Text]" custT="1"/>
      <dgm:spPr/>
      <dgm:t>
        <a:bodyPr lIns="0" tIns="0" rIns="0" bIns="0"/>
        <a:lstStyle/>
        <a:p>
          <a:r>
            <a:rPr lang="en-GB" sz="2400" dirty="0"/>
            <a:t>Facilitate treatment decisions</a:t>
          </a:r>
          <a:endParaRPr lang="en-US" sz="2400" dirty="0"/>
        </a:p>
      </dgm:t>
    </dgm:pt>
    <dgm:pt modelId="{8DF1A875-8B08-4C4B-A484-8E79DE865029}" type="parTrans" cxnId="{413AE6BB-43F7-47A6-924F-9356C88A4E47}">
      <dgm:prSet/>
      <dgm:spPr/>
      <dgm:t>
        <a:bodyPr/>
        <a:lstStyle/>
        <a:p>
          <a:endParaRPr lang="en-US" dirty="0"/>
        </a:p>
      </dgm:t>
    </dgm:pt>
    <dgm:pt modelId="{DCC8DC57-CE6B-4EF9-A8E4-41ED70F468B6}" type="sibTrans" cxnId="{413AE6BB-43F7-47A6-924F-9356C88A4E47}">
      <dgm:prSet/>
      <dgm:spPr/>
      <dgm:t>
        <a:bodyPr/>
        <a:lstStyle/>
        <a:p>
          <a:endParaRPr lang="en-US"/>
        </a:p>
      </dgm:t>
    </dgm:pt>
    <dgm:pt modelId="{D0AB7D92-C2BE-499B-9606-266F841E69C3}">
      <dgm:prSet phldrT="[Text]" custT="1"/>
      <dgm:spPr/>
      <dgm:t>
        <a:bodyPr lIns="0" tIns="0" rIns="0" bIns="0"/>
        <a:lstStyle/>
        <a:p>
          <a:pPr marL="230400"/>
          <a:r>
            <a:rPr lang="en-GB" sz="2400" dirty="0"/>
            <a:t>Inform</a:t>
          </a:r>
          <a:endParaRPr lang="en-US" sz="2400" dirty="0"/>
        </a:p>
      </dgm:t>
    </dgm:pt>
    <dgm:pt modelId="{F6BC7AB3-BF44-465A-BD9E-436B73F71103}" type="parTrans" cxnId="{3064B587-7888-4FBE-A8C9-04F8F66265F5}">
      <dgm:prSet/>
      <dgm:spPr/>
      <dgm:t>
        <a:bodyPr/>
        <a:lstStyle/>
        <a:p>
          <a:endParaRPr lang="en-US" dirty="0"/>
        </a:p>
      </dgm:t>
    </dgm:pt>
    <dgm:pt modelId="{B51251B1-89B7-4838-9BD6-C45DA6FF00C0}" type="sibTrans" cxnId="{3064B587-7888-4FBE-A8C9-04F8F66265F5}">
      <dgm:prSet/>
      <dgm:spPr/>
      <dgm:t>
        <a:bodyPr/>
        <a:lstStyle/>
        <a:p>
          <a:endParaRPr lang="en-US"/>
        </a:p>
      </dgm:t>
    </dgm:pt>
    <dgm:pt modelId="{75AF14C4-D014-4C3C-B995-AAD23C81C436}">
      <dgm:prSet phldrT="[Text]" custT="1"/>
      <dgm:spPr/>
      <dgm:t>
        <a:bodyPr lIns="0" tIns="0" rIns="0" bIns="0"/>
        <a:lstStyle/>
        <a:p>
          <a:r>
            <a:rPr lang="en-GB" sz="2400" dirty="0"/>
            <a:t>Identify differences in practice patterns</a:t>
          </a:r>
          <a:endParaRPr lang="en-US" sz="2400" dirty="0"/>
        </a:p>
      </dgm:t>
    </dgm:pt>
    <dgm:pt modelId="{7F369AB7-7C9C-4DF5-AAC6-08C147AC7A38}" type="parTrans" cxnId="{53C2A085-A072-4347-A06B-DB7ACD0571E8}">
      <dgm:prSet/>
      <dgm:spPr/>
      <dgm:t>
        <a:bodyPr/>
        <a:lstStyle/>
        <a:p>
          <a:endParaRPr lang="en-US" dirty="0"/>
        </a:p>
      </dgm:t>
    </dgm:pt>
    <dgm:pt modelId="{D17C31D7-0D28-4284-B7AA-6297D115B373}" type="sibTrans" cxnId="{53C2A085-A072-4347-A06B-DB7ACD0571E8}">
      <dgm:prSet/>
      <dgm:spPr/>
      <dgm:t>
        <a:bodyPr/>
        <a:lstStyle/>
        <a:p>
          <a:endParaRPr lang="en-US"/>
        </a:p>
      </dgm:t>
    </dgm:pt>
    <dgm:pt modelId="{8BD83478-5652-4EA3-86C9-22F74672371C}">
      <dgm:prSet phldrT="[Text]" custT="1"/>
      <dgm:spPr/>
      <dgm:t>
        <a:bodyPr lIns="0" tIns="0" rIns="0" bIns="0"/>
        <a:lstStyle/>
        <a:p>
          <a:pPr marL="228600"/>
          <a:r>
            <a:rPr lang="en-GB" sz="2000" dirty="0"/>
            <a:t>HTA bodies</a:t>
          </a:r>
          <a:endParaRPr lang="en-US" sz="2000" dirty="0"/>
        </a:p>
      </dgm:t>
    </dgm:pt>
    <dgm:pt modelId="{FF43DF9C-BD33-48D5-91C3-980ECAB2DD52}" type="parTrans" cxnId="{0260EADC-FBE9-4133-9BD6-7E3883B4C927}">
      <dgm:prSet/>
      <dgm:spPr/>
      <dgm:t>
        <a:bodyPr/>
        <a:lstStyle/>
        <a:p>
          <a:endParaRPr lang="en-US"/>
        </a:p>
      </dgm:t>
    </dgm:pt>
    <dgm:pt modelId="{F273C444-E237-4C26-AF20-F2B0F7EF6E49}" type="sibTrans" cxnId="{0260EADC-FBE9-4133-9BD6-7E3883B4C927}">
      <dgm:prSet/>
      <dgm:spPr/>
      <dgm:t>
        <a:bodyPr/>
        <a:lstStyle/>
        <a:p>
          <a:endParaRPr lang="en-US"/>
        </a:p>
      </dgm:t>
    </dgm:pt>
    <dgm:pt modelId="{70FBA4E0-8DA7-4931-8398-0B5E10E2A817}">
      <dgm:prSet phldrT="[Text]" custT="1"/>
      <dgm:spPr/>
      <dgm:t>
        <a:bodyPr lIns="0" tIns="0" rIns="0" bIns="0"/>
        <a:lstStyle/>
        <a:p>
          <a:pPr marL="228600"/>
          <a:r>
            <a:rPr lang="en-GB" sz="2000" dirty="0"/>
            <a:t>Regulatory authorities</a:t>
          </a:r>
          <a:endParaRPr lang="en-US" sz="2000" dirty="0"/>
        </a:p>
      </dgm:t>
    </dgm:pt>
    <dgm:pt modelId="{9353FC01-B6ED-405D-8D0A-328D6FBEC382}" type="parTrans" cxnId="{6F9AB2D3-DBC7-47B3-B82A-3184E168D9E3}">
      <dgm:prSet/>
      <dgm:spPr/>
      <dgm:t>
        <a:bodyPr/>
        <a:lstStyle/>
        <a:p>
          <a:endParaRPr lang="en-US"/>
        </a:p>
      </dgm:t>
    </dgm:pt>
    <dgm:pt modelId="{5D9D3472-C905-4842-8995-64D2A0B58973}" type="sibTrans" cxnId="{6F9AB2D3-DBC7-47B3-B82A-3184E168D9E3}">
      <dgm:prSet/>
      <dgm:spPr/>
      <dgm:t>
        <a:bodyPr/>
        <a:lstStyle/>
        <a:p>
          <a:endParaRPr lang="en-US"/>
        </a:p>
      </dgm:t>
    </dgm:pt>
    <dgm:pt modelId="{D47A34F5-6F63-41CC-9F5A-C90D250F78FE}">
      <dgm:prSet phldrT="[Text]" custT="1"/>
      <dgm:spPr/>
      <dgm:t>
        <a:bodyPr lIns="0" tIns="0" rIns="0" bIns="0"/>
        <a:lstStyle/>
        <a:p>
          <a:pPr marL="228600"/>
          <a:r>
            <a:rPr lang="en-GB" sz="2000" dirty="0"/>
            <a:t>Payers</a:t>
          </a:r>
          <a:endParaRPr lang="en-US" sz="2000" dirty="0"/>
        </a:p>
      </dgm:t>
    </dgm:pt>
    <dgm:pt modelId="{AB3E6951-774C-49B1-9953-B10B6FA76A61}" type="parTrans" cxnId="{9B5E359A-FE1F-4E64-9DA9-F11AFE6E8D9F}">
      <dgm:prSet/>
      <dgm:spPr/>
      <dgm:t>
        <a:bodyPr/>
        <a:lstStyle/>
        <a:p>
          <a:endParaRPr lang="en-US"/>
        </a:p>
      </dgm:t>
    </dgm:pt>
    <dgm:pt modelId="{32DA1653-C63F-4E06-B550-0BEF9D2F215E}" type="sibTrans" cxnId="{9B5E359A-FE1F-4E64-9DA9-F11AFE6E8D9F}">
      <dgm:prSet/>
      <dgm:spPr/>
      <dgm:t>
        <a:bodyPr/>
        <a:lstStyle/>
        <a:p>
          <a:endParaRPr lang="en-US"/>
        </a:p>
      </dgm:t>
    </dgm:pt>
    <dgm:pt modelId="{D687942B-0449-4BB6-93B7-B4D71AE6A456}" type="pres">
      <dgm:prSet presAssocID="{3ECED44B-D018-49F7-952D-E78715961444}" presName="cycle" presStyleCnt="0">
        <dgm:presLayoutVars>
          <dgm:chMax val="1"/>
          <dgm:dir/>
          <dgm:animLvl val="ctr"/>
          <dgm:resizeHandles val="exact"/>
        </dgm:presLayoutVars>
      </dgm:prSet>
      <dgm:spPr/>
    </dgm:pt>
    <dgm:pt modelId="{1CD91AB2-7721-4479-A71C-48183B64FA8A}" type="pres">
      <dgm:prSet presAssocID="{3579AACA-1328-404A-B651-6C10E5359554}" presName="centerShape" presStyleLbl="node0" presStyleIdx="0" presStyleCnt="1" custScaleX="85878" custScaleY="81193"/>
      <dgm:spPr/>
    </dgm:pt>
    <dgm:pt modelId="{D31027D8-0D8E-4D21-980E-90EF19AA510D}" type="pres">
      <dgm:prSet presAssocID="{8DF1A875-8B08-4C4B-A484-8E79DE865029}" presName="Name9" presStyleLbl="parChTrans1D2" presStyleIdx="0" presStyleCnt="3"/>
      <dgm:spPr/>
    </dgm:pt>
    <dgm:pt modelId="{8965FE09-AAE7-49A1-81F3-D0DD761A9B03}" type="pres">
      <dgm:prSet presAssocID="{8DF1A875-8B08-4C4B-A484-8E79DE865029}" presName="connTx" presStyleLbl="parChTrans1D2" presStyleIdx="0" presStyleCnt="3"/>
      <dgm:spPr/>
    </dgm:pt>
    <dgm:pt modelId="{21D36969-C37A-499F-84AE-50CCE406A8A4}" type="pres">
      <dgm:prSet presAssocID="{91B22605-8889-43B9-B11E-19ECCDEAA1F1}" presName="node" presStyleLbl="node1" presStyleIdx="0" presStyleCnt="3" custScaleX="139959" custScaleY="139959">
        <dgm:presLayoutVars>
          <dgm:bulletEnabled val="1"/>
        </dgm:presLayoutVars>
      </dgm:prSet>
      <dgm:spPr/>
    </dgm:pt>
    <dgm:pt modelId="{550C2863-8341-4CF5-B9AF-E0425B0E3909}" type="pres">
      <dgm:prSet presAssocID="{F6BC7AB3-BF44-465A-BD9E-436B73F71103}" presName="Name9" presStyleLbl="parChTrans1D2" presStyleIdx="1" presStyleCnt="3"/>
      <dgm:spPr/>
    </dgm:pt>
    <dgm:pt modelId="{6A10B7BA-A617-4E2A-A219-AF64D7362EC6}" type="pres">
      <dgm:prSet presAssocID="{F6BC7AB3-BF44-465A-BD9E-436B73F71103}" presName="connTx" presStyleLbl="parChTrans1D2" presStyleIdx="1" presStyleCnt="3"/>
      <dgm:spPr/>
    </dgm:pt>
    <dgm:pt modelId="{FE1F37FD-8C7E-4904-9956-0D20A4C22B17}" type="pres">
      <dgm:prSet presAssocID="{D0AB7D92-C2BE-499B-9606-266F841E69C3}" presName="node" presStyleLbl="node1" presStyleIdx="1" presStyleCnt="3" custScaleX="139959" custScaleY="139959">
        <dgm:presLayoutVars>
          <dgm:bulletEnabled val="1"/>
        </dgm:presLayoutVars>
      </dgm:prSet>
      <dgm:spPr/>
    </dgm:pt>
    <dgm:pt modelId="{44F95CB8-E44A-43BC-B796-CB122FCBC904}" type="pres">
      <dgm:prSet presAssocID="{7F369AB7-7C9C-4DF5-AAC6-08C147AC7A38}" presName="Name9" presStyleLbl="parChTrans1D2" presStyleIdx="2" presStyleCnt="3"/>
      <dgm:spPr/>
    </dgm:pt>
    <dgm:pt modelId="{2FB34CB2-4364-4449-B98E-0E959E29B1C9}" type="pres">
      <dgm:prSet presAssocID="{7F369AB7-7C9C-4DF5-AAC6-08C147AC7A38}" presName="connTx" presStyleLbl="parChTrans1D2" presStyleIdx="2" presStyleCnt="3"/>
      <dgm:spPr/>
    </dgm:pt>
    <dgm:pt modelId="{CBAE9780-8EE2-4E5C-80F2-B1F1C9226EA5}" type="pres">
      <dgm:prSet presAssocID="{75AF14C4-D014-4C3C-B995-AAD23C81C436}" presName="node" presStyleLbl="node1" presStyleIdx="2" presStyleCnt="3" custScaleX="139959" custScaleY="139959">
        <dgm:presLayoutVars>
          <dgm:bulletEnabled val="1"/>
        </dgm:presLayoutVars>
      </dgm:prSet>
      <dgm:spPr/>
    </dgm:pt>
  </dgm:ptLst>
  <dgm:cxnLst>
    <dgm:cxn modelId="{9CCDA402-296A-4D46-88BB-27DA95ED5C36}" type="presOf" srcId="{8BD83478-5652-4EA3-86C9-22F74672371C}" destId="{FE1F37FD-8C7E-4904-9956-0D20A4C22B17}" srcOrd="0" destOrd="1" presId="urn:microsoft.com/office/officeart/2005/8/layout/radial1"/>
    <dgm:cxn modelId="{CD49920E-36EC-4F89-A323-819688AF990A}" type="presOf" srcId="{D0AB7D92-C2BE-499B-9606-266F841E69C3}" destId="{FE1F37FD-8C7E-4904-9956-0D20A4C22B17}" srcOrd="0" destOrd="0" presId="urn:microsoft.com/office/officeart/2005/8/layout/radial1"/>
    <dgm:cxn modelId="{F9EF4F0F-1077-4E4E-9045-FFC6F9B3F976}" type="presOf" srcId="{3579AACA-1328-404A-B651-6C10E5359554}" destId="{1CD91AB2-7721-4479-A71C-48183B64FA8A}" srcOrd="0" destOrd="0" presId="urn:microsoft.com/office/officeart/2005/8/layout/radial1"/>
    <dgm:cxn modelId="{87212612-44C4-471F-BC7D-14DE1FB3E606}" type="presOf" srcId="{70FBA4E0-8DA7-4931-8398-0B5E10E2A817}" destId="{FE1F37FD-8C7E-4904-9956-0D20A4C22B17}" srcOrd="0" destOrd="2" presId="urn:microsoft.com/office/officeart/2005/8/layout/radial1"/>
    <dgm:cxn modelId="{B7EBA33B-88F4-4EFF-A634-9232B1DB8DCD}" type="presOf" srcId="{8DF1A875-8B08-4C4B-A484-8E79DE865029}" destId="{D31027D8-0D8E-4D21-980E-90EF19AA510D}" srcOrd="0" destOrd="0" presId="urn:microsoft.com/office/officeart/2005/8/layout/radial1"/>
    <dgm:cxn modelId="{DE3E3341-4F92-4DAF-9247-F294C890EEC0}" type="presOf" srcId="{7F369AB7-7C9C-4DF5-AAC6-08C147AC7A38}" destId="{44F95CB8-E44A-43BC-B796-CB122FCBC904}" srcOrd="0" destOrd="0" presId="urn:microsoft.com/office/officeart/2005/8/layout/radial1"/>
    <dgm:cxn modelId="{06113E62-84E9-4569-998E-F672F6888F55}" type="presOf" srcId="{7F369AB7-7C9C-4DF5-AAC6-08C147AC7A38}" destId="{2FB34CB2-4364-4449-B98E-0E959E29B1C9}" srcOrd="1" destOrd="0" presId="urn:microsoft.com/office/officeart/2005/8/layout/radial1"/>
    <dgm:cxn modelId="{BC955343-94EE-429D-9A43-DB00C0B32260}" type="presOf" srcId="{D47A34F5-6F63-41CC-9F5A-C90D250F78FE}" destId="{FE1F37FD-8C7E-4904-9956-0D20A4C22B17}" srcOrd="0" destOrd="3" presId="urn:microsoft.com/office/officeart/2005/8/layout/radial1"/>
    <dgm:cxn modelId="{CF8F3682-C2D2-4739-9809-21F5B392038C}" srcId="{3ECED44B-D018-49F7-952D-E78715961444}" destId="{3579AACA-1328-404A-B651-6C10E5359554}" srcOrd="0" destOrd="0" parTransId="{8BF283C2-825C-4289-983A-409394E82EDD}" sibTransId="{D2643385-05CB-4268-B35C-6571E6A27FF0}"/>
    <dgm:cxn modelId="{53C2A085-A072-4347-A06B-DB7ACD0571E8}" srcId="{3579AACA-1328-404A-B651-6C10E5359554}" destId="{75AF14C4-D014-4C3C-B995-AAD23C81C436}" srcOrd="2" destOrd="0" parTransId="{7F369AB7-7C9C-4DF5-AAC6-08C147AC7A38}" sibTransId="{D17C31D7-0D28-4284-B7AA-6297D115B373}"/>
    <dgm:cxn modelId="{3064B587-7888-4FBE-A8C9-04F8F66265F5}" srcId="{3579AACA-1328-404A-B651-6C10E5359554}" destId="{D0AB7D92-C2BE-499B-9606-266F841E69C3}" srcOrd="1" destOrd="0" parTransId="{F6BC7AB3-BF44-465A-BD9E-436B73F71103}" sibTransId="{B51251B1-89B7-4838-9BD6-C45DA6FF00C0}"/>
    <dgm:cxn modelId="{6D72878E-3193-4620-95B7-EE52B3F1C6C9}" type="presOf" srcId="{3ECED44B-D018-49F7-952D-E78715961444}" destId="{D687942B-0449-4BB6-93B7-B4D71AE6A456}" srcOrd="0" destOrd="0" presId="urn:microsoft.com/office/officeart/2005/8/layout/radial1"/>
    <dgm:cxn modelId="{9B5E359A-FE1F-4E64-9DA9-F11AFE6E8D9F}" srcId="{D0AB7D92-C2BE-499B-9606-266F841E69C3}" destId="{D47A34F5-6F63-41CC-9F5A-C90D250F78FE}" srcOrd="2" destOrd="0" parTransId="{AB3E6951-774C-49B1-9953-B10B6FA76A61}" sibTransId="{32DA1653-C63F-4E06-B550-0BEF9D2F215E}"/>
    <dgm:cxn modelId="{1116DEAF-9C7D-4F36-9481-143BE769A869}" type="presOf" srcId="{75AF14C4-D014-4C3C-B995-AAD23C81C436}" destId="{CBAE9780-8EE2-4E5C-80F2-B1F1C9226EA5}" srcOrd="0" destOrd="0" presId="urn:microsoft.com/office/officeart/2005/8/layout/radial1"/>
    <dgm:cxn modelId="{413AE6BB-43F7-47A6-924F-9356C88A4E47}" srcId="{3579AACA-1328-404A-B651-6C10E5359554}" destId="{91B22605-8889-43B9-B11E-19ECCDEAA1F1}" srcOrd="0" destOrd="0" parTransId="{8DF1A875-8B08-4C4B-A484-8E79DE865029}" sibTransId="{DCC8DC57-CE6B-4EF9-A8E4-41ED70F468B6}"/>
    <dgm:cxn modelId="{6A7C2FBD-7F9B-48DB-A039-1D3835F94466}" type="presOf" srcId="{91B22605-8889-43B9-B11E-19ECCDEAA1F1}" destId="{21D36969-C37A-499F-84AE-50CCE406A8A4}" srcOrd="0" destOrd="0" presId="urn:microsoft.com/office/officeart/2005/8/layout/radial1"/>
    <dgm:cxn modelId="{72F07CC3-F754-4247-8CC4-C7EAE9F9A2E1}" type="presOf" srcId="{F6BC7AB3-BF44-465A-BD9E-436B73F71103}" destId="{550C2863-8341-4CF5-B9AF-E0425B0E3909}" srcOrd="0" destOrd="0" presId="urn:microsoft.com/office/officeart/2005/8/layout/radial1"/>
    <dgm:cxn modelId="{931E67D3-C296-4BF6-8704-E81DFCFB27D2}" type="presOf" srcId="{F6BC7AB3-BF44-465A-BD9E-436B73F71103}" destId="{6A10B7BA-A617-4E2A-A219-AF64D7362EC6}" srcOrd="1" destOrd="0" presId="urn:microsoft.com/office/officeart/2005/8/layout/radial1"/>
    <dgm:cxn modelId="{6F9AB2D3-DBC7-47B3-B82A-3184E168D9E3}" srcId="{D0AB7D92-C2BE-499B-9606-266F841E69C3}" destId="{70FBA4E0-8DA7-4931-8398-0B5E10E2A817}" srcOrd="1" destOrd="0" parTransId="{9353FC01-B6ED-405D-8D0A-328D6FBEC382}" sibTransId="{5D9D3472-C905-4842-8995-64D2A0B58973}"/>
    <dgm:cxn modelId="{0260EADC-FBE9-4133-9BD6-7E3883B4C927}" srcId="{D0AB7D92-C2BE-499B-9606-266F841E69C3}" destId="{8BD83478-5652-4EA3-86C9-22F74672371C}" srcOrd="0" destOrd="0" parTransId="{FF43DF9C-BD33-48D5-91C3-980ECAB2DD52}" sibTransId="{F273C444-E237-4C26-AF20-F2B0F7EF6E49}"/>
    <dgm:cxn modelId="{AC5753E1-3DAA-4C08-A297-EEDF9592A6E1}" type="presOf" srcId="{8DF1A875-8B08-4C4B-A484-8E79DE865029}" destId="{8965FE09-AAE7-49A1-81F3-D0DD761A9B03}" srcOrd="1" destOrd="0" presId="urn:microsoft.com/office/officeart/2005/8/layout/radial1"/>
    <dgm:cxn modelId="{1906DF6C-9CBF-411A-B834-4E4A21F182AB}" type="presParOf" srcId="{D687942B-0449-4BB6-93B7-B4D71AE6A456}" destId="{1CD91AB2-7721-4479-A71C-48183B64FA8A}" srcOrd="0" destOrd="0" presId="urn:microsoft.com/office/officeart/2005/8/layout/radial1"/>
    <dgm:cxn modelId="{D8515B81-552E-442F-8A0F-9D0C7F7A6B96}" type="presParOf" srcId="{D687942B-0449-4BB6-93B7-B4D71AE6A456}" destId="{D31027D8-0D8E-4D21-980E-90EF19AA510D}" srcOrd="1" destOrd="0" presId="urn:microsoft.com/office/officeart/2005/8/layout/radial1"/>
    <dgm:cxn modelId="{69CAF645-A5B8-4353-B789-FE5F6C259696}" type="presParOf" srcId="{D31027D8-0D8E-4D21-980E-90EF19AA510D}" destId="{8965FE09-AAE7-49A1-81F3-D0DD761A9B03}" srcOrd="0" destOrd="0" presId="urn:microsoft.com/office/officeart/2005/8/layout/radial1"/>
    <dgm:cxn modelId="{82CE1AAA-4A5A-49ED-9049-9CB5EA8CF8BB}" type="presParOf" srcId="{D687942B-0449-4BB6-93B7-B4D71AE6A456}" destId="{21D36969-C37A-499F-84AE-50CCE406A8A4}" srcOrd="2" destOrd="0" presId="urn:microsoft.com/office/officeart/2005/8/layout/radial1"/>
    <dgm:cxn modelId="{940688D1-332B-4D39-A0D8-8FAF2EF98168}" type="presParOf" srcId="{D687942B-0449-4BB6-93B7-B4D71AE6A456}" destId="{550C2863-8341-4CF5-B9AF-E0425B0E3909}" srcOrd="3" destOrd="0" presId="urn:microsoft.com/office/officeart/2005/8/layout/radial1"/>
    <dgm:cxn modelId="{C89B072B-EF26-4275-BCAE-83E4EF67656D}" type="presParOf" srcId="{550C2863-8341-4CF5-B9AF-E0425B0E3909}" destId="{6A10B7BA-A617-4E2A-A219-AF64D7362EC6}" srcOrd="0" destOrd="0" presId="urn:microsoft.com/office/officeart/2005/8/layout/radial1"/>
    <dgm:cxn modelId="{B2BA34D3-3921-49AF-87C1-ECC226095841}" type="presParOf" srcId="{D687942B-0449-4BB6-93B7-B4D71AE6A456}" destId="{FE1F37FD-8C7E-4904-9956-0D20A4C22B17}" srcOrd="4" destOrd="0" presId="urn:microsoft.com/office/officeart/2005/8/layout/radial1"/>
    <dgm:cxn modelId="{EC00D2CD-7E27-432F-B6D6-5525EF181287}" type="presParOf" srcId="{D687942B-0449-4BB6-93B7-B4D71AE6A456}" destId="{44F95CB8-E44A-43BC-B796-CB122FCBC904}" srcOrd="5" destOrd="0" presId="urn:microsoft.com/office/officeart/2005/8/layout/radial1"/>
    <dgm:cxn modelId="{7E592C5D-5F3E-4238-8CA5-0C6F0D7200E5}" type="presParOf" srcId="{44F95CB8-E44A-43BC-B796-CB122FCBC904}" destId="{2FB34CB2-4364-4449-B98E-0E959E29B1C9}" srcOrd="0" destOrd="0" presId="urn:microsoft.com/office/officeart/2005/8/layout/radial1"/>
    <dgm:cxn modelId="{4C3878B8-D3B8-40D7-AB66-8BF5F32AB6FC}" type="presParOf" srcId="{D687942B-0449-4BB6-93B7-B4D71AE6A456}" destId="{CBAE9780-8EE2-4E5C-80F2-B1F1C9226EA5}"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2A16-1552-4D6C-AB37-6D2D85389D0D}">
      <dsp:nvSpPr>
        <dsp:cNvPr id="0" name=""/>
        <dsp:cNvSpPr/>
      </dsp:nvSpPr>
      <dsp:spPr>
        <a:xfrm>
          <a:off x="2354749" y="1751"/>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Relapses</a:t>
          </a:r>
          <a:endParaRPr lang="en-US" sz="2000" b="1" kern="1200" dirty="0"/>
        </a:p>
      </dsp:txBody>
      <dsp:txXfrm>
        <a:off x="2402145" y="49147"/>
        <a:ext cx="1663183" cy="876118"/>
      </dsp:txXfrm>
    </dsp:sp>
    <dsp:sp modelId="{DC78B6FD-5032-4B06-9C5C-36682B5AE4CA}">
      <dsp:nvSpPr>
        <dsp:cNvPr id="0" name=""/>
        <dsp:cNvSpPr/>
      </dsp:nvSpPr>
      <dsp:spPr>
        <a:xfrm>
          <a:off x="1629182" y="487206"/>
          <a:ext cx="3209110" cy="3209110"/>
        </a:xfrm>
        <a:custGeom>
          <a:avLst/>
          <a:gdLst/>
          <a:ahLst/>
          <a:cxnLst/>
          <a:rect l="0" t="0" r="0" b="0"/>
          <a:pathLst>
            <a:path>
              <a:moveTo>
                <a:pt x="2492523" y="268100"/>
              </a:moveTo>
              <a:arcTo wR="1604555" hR="1604555" stAng="18216053"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D7C04C-3B96-4F28-A3BE-0B66F99E6C93}">
      <dsp:nvSpPr>
        <dsp:cNvPr id="0" name=""/>
        <dsp:cNvSpPr/>
      </dsp:nvSpPr>
      <dsp:spPr>
        <a:xfrm>
          <a:off x="3959304" y="1606306"/>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MRI lesions</a:t>
          </a:r>
          <a:endParaRPr lang="en-US" sz="2000" b="1" kern="1200" dirty="0"/>
        </a:p>
      </dsp:txBody>
      <dsp:txXfrm>
        <a:off x="4006700" y="1653702"/>
        <a:ext cx="1663183" cy="876118"/>
      </dsp:txXfrm>
    </dsp:sp>
    <dsp:sp modelId="{0CABB36E-53DC-4BD5-AE60-AEE12E3CB76F}">
      <dsp:nvSpPr>
        <dsp:cNvPr id="0" name=""/>
        <dsp:cNvSpPr/>
      </dsp:nvSpPr>
      <dsp:spPr>
        <a:xfrm>
          <a:off x="1629182" y="487206"/>
          <a:ext cx="3209110" cy="3209110"/>
        </a:xfrm>
        <a:custGeom>
          <a:avLst/>
          <a:gdLst/>
          <a:ahLst/>
          <a:cxnLst/>
          <a:rect l="0" t="0" r="0" b="0"/>
          <a:pathLst>
            <a:path>
              <a:moveTo>
                <a:pt x="3130622" y="2100253"/>
              </a:moveTo>
              <a:arcTo wR="1604555" hR="1604555" stAng="1079692"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6883FE-21FD-4294-B49D-BDABAB576C58}">
      <dsp:nvSpPr>
        <dsp:cNvPr id="0" name=""/>
        <dsp:cNvSpPr/>
      </dsp:nvSpPr>
      <dsp:spPr>
        <a:xfrm>
          <a:off x="2354749" y="3210861"/>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Disability progression</a:t>
          </a:r>
          <a:endParaRPr lang="en-US" sz="2000" b="1" kern="1200" dirty="0"/>
        </a:p>
      </dsp:txBody>
      <dsp:txXfrm>
        <a:off x="2402145" y="3258257"/>
        <a:ext cx="1663183" cy="876118"/>
      </dsp:txXfrm>
    </dsp:sp>
    <dsp:sp modelId="{EE995C85-1E26-44A1-80BE-BA6F315B454F}">
      <dsp:nvSpPr>
        <dsp:cNvPr id="0" name=""/>
        <dsp:cNvSpPr/>
      </dsp:nvSpPr>
      <dsp:spPr>
        <a:xfrm>
          <a:off x="1629182" y="487206"/>
          <a:ext cx="3209110" cy="3209110"/>
        </a:xfrm>
        <a:custGeom>
          <a:avLst/>
          <a:gdLst/>
          <a:ahLst/>
          <a:cxnLst/>
          <a:rect l="0" t="0" r="0" b="0"/>
          <a:pathLst>
            <a:path>
              <a:moveTo>
                <a:pt x="716587" y="2941009"/>
              </a:moveTo>
              <a:arcTo wR="1604555" hR="1604555" stAng="7416053"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648291-5AB6-426C-BE07-96D38F5584C4}">
      <dsp:nvSpPr>
        <dsp:cNvPr id="0" name=""/>
        <dsp:cNvSpPr/>
      </dsp:nvSpPr>
      <dsp:spPr>
        <a:xfrm>
          <a:off x="750194" y="1606306"/>
          <a:ext cx="1757975" cy="970910"/>
        </a:xfrm>
        <a:prstGeom prst="roundRect">
          <a:avLst/>
        </a:prstGeom>
        <a:solidFill>
          <a:schemeClr val="dk2">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Brain atrophy</a:t>
          </a:r>
          <a:endParaRPr lang="en-US" sz="1600" b="1" kern="1200" dirty="0"/>
        </a:p>
      </dsp:txBody>
      <dsp:txXfrm>
        <a:off x="797590" y="1653702"/>
        <a:ext cx="1663183" cy="876118"/>
      </dsp:txXfrm>
    </dsp:sp>
    <dsp:sp modelId="{BBB3FFC2-35A8-4359-811B-21DCEED78F75}">
      <dsp:nvSpPr>
        <dsp:cNvPr id="0" name=""/>
        <dsp:cNvSpPr/>
      </dsp:nvSpPr>
      <dsp:spPr>
        <a:xfrm>
          <a:off x="1629182" y="487206"/>
          <a:ext cx="3209110" cy="3209110"/>
        </a:xfrm>
        <a:custGeom>
          <a:avLst/>
          <a:gdLst/>
          <a:ahLst/>
          <a:cxnLst/>
          <a:rect l="0" t="0" r="0" b="0"/>
          <a:pathLst>
            <a:path>
              <a:moveTo>
                <a:pt x="78488" y="1108857"/>
              </a:moveTo>
              <a:arcTo wR="1604555" hR="1604555" stAng="11879692" swAng="2304255"/>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91AB2-7721-4479-A71C-48183B64FA8A}">
      <dsp:nvSpPr>
        <dsp:cNvPr id="0" name=""/>
        <dsp:cNvSpPr/>
      </dsp:nvSpPr>
      <dsp:spPr>
        <a:xfrm>
          <a:off x="3038729" y="2201513"/>
          <a:ext cx="1342961" cy="126969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RWE</a:t>
          </a:r>
          <a:endParaRPr lang="en-US" sz="3000" kern="1200" dirty="0"/>
        </a:p>
      </dsp:txBody>
      <dsp:txXfrm>
        <a:off x="3235401" y="2387456"/>
        <a:ext cx="949617" cy="897811"/>
      </dsp:txXfrm>
    </dsp:sp>
    <dsp:sp modelId="{D31027D8-0D8E-4D21-980E-90EF19AA510D}">
      <dsp:nvSpPr>
        <dsp:cNvPr id="0" name=""/>
        <dsp:cNvSpPr/>
      </dsp:nvSpPr>
      <dsp:spPr>
        <a:xfrm rot="16200000">
          <a:off x="3556914" y="2029251"/>
          <a:ext cx="306590" cy="37933"/>
        </a:xfrm>
        <a:custGeom>
          <a:avLst/>
          <a:gdLst/>
          <a:ahLst/>
          <a:cxnLst/>
          <a:rect l="0" t="0" r="0" b="0"/>
          <a:pathLst>
            <a:path>
              <a:moveTo>
                <a:pt x="0" y="18966"/>
              </a:moveTo>
              <a:lnTo>
                <a:pt x="306590" y="18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02545" y="2040553"/>
        <a:ext cx="15329" cy="15329"/>
      </dsp:txXfrm>
    </dsp:sp>
    <dsp:sp modelId="{21D36969-C37A-499F-84AE-50CCE406A8A4}">
      <dsp:nvSpPr>
        <dsp:cNvPr id="0" name=""/>
        <dsp:cNvSpPr/>
      </dsp:nvSpPr>
      <dsp:spPr>
        <a:xfrm>
          <a:off x="2615869" y="-293757"/>
          <a:ext cx="2188680" cy="21886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Facilitate treatment decisions</a:t>
          </a:r>
          <a:endParaRPr lang="en-US" sz="2400" kern="1200" dirty="0"/>
        </a:p>
      </dsp:txBody>
      <dsp:txXfrm>
        <a:off x="2936394" y="26768"/>
        <a:ext cx="1547630" cy="1547630"/>
      </dsp:txXfrm>
    </dsp:sp>
    <dsp:sp modelId="{550C2863-8341-4CF5-B9AF-E0425B0E3909}">
      <dsp:nvSpPr>
        <dsp:cNvPr id="0" name=""/>
        <dsp:cNvSpPr/>
      </dsp:nvSpPr>
      <dsp:spPr>
        <a:xfrm rot="1800000">
          <a:off x="4264549" y="3218187"/>
          <a:ext cx="279708" cy="37933"/>
        </a:xfrm>
        <a:custGeom>
          <a:avLst/>
          <a:gdLst/>
          <a:ahLst/>
          <a:cxnLst/>
          <a:rect l="0" t="0" r="0" b="0"/>
          <a:pathLst>
            <a:path>
              <a:moveTo>
                <a:pt x="0" y="18966"/>
              </a:moveTo>
              <a:lnTo>
                <a:pt x="279708" y="18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97410" y="3230161"/>
        <a:ext cx="13985" cy="13985"/>
      </dsp:txXfrm>
    </dsp:sp>
    <dsp:sp modelId="{FE1F37FD-8C7E-4904-9956-0D20A4C22B17}">
      <dsp:nvSpPr>
        <dsp:cNvPr id="0" name=""/>
        <dsp:cNvSpPr/>
      </dsp:nvSpPr>
      <dsp:spPr>
        <a:xfrm>
          <a:off x="4378906" y="2759911"/>
          <a:ext cx="2188680" cy="2188680"/>
        </a:xfrm>
        <a:prstGeom prst="ellipse">
          <a:avLst/>
        </a:prstGeom>
        <a:solidFill>
          <a:schemeClr val="accent4">
            <a:hueOff val="-3273181"/>
            <a:satOff val="3662"/>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230400" lvl="0" indent="0" algn="l" defTabSz="1066800">
            <a:lnSpc>
              <a:spcPct val="90000"/>
            </a:lnSpc>
            <a:spcBef>
              <a:spcPct val="0"/>
            </a:spcBef>
            <a:spcAft>
              <a:spcPct val="35000"/>
            </a:spcAft>
            <a:buNone/>
          </a:pPr>
          <a:r>
            <a:rPr lang="en-GB" sz="2400" kern="1200" dirty="0"/>
            <a:t>Inform</a:t>
          </a:r>
          <a:endParaRPr lang="en-US" sz="2400" kern="1200" dirty="0"/>
        </a:p>
        <a:p>
          <a:pPr marL="228600" lvl="1" indent="-228600" algn="l" defTabSz="889000">
            <a:lnSpc>
              <a:spcPct val="90000"/>
            </a:lnSpc>
            <a:spcBef>
              <a:spcPct val="0"/>
            </a:spcBef>
            <a:spcAft>
              <a:spcPct val="15000"/>
            </a:spcAft>
            <a:buChar char="•"/>
          </a:pPr>
          <a:r>
            <a:rPr lang="en-GB" sz="2000" kern="1200" dirty="0"/>
            <a:t>HTA bodies</a:t>
          </a:r>
          <a:endParaRPr lang="en-US" sz="2000" kern="1200" dirty="0"/>
        </a:p>
        <a:p>
          <a:pPr marL="228600" lvl="1" indent="-228600" algn="l" defTabSz="889000">
            <a:lnSpc>
              <a:spcPct val="90000"/>
            </a:lnSpc>
            <a:spcBef>
              <a:spcPct val="0"/>
            </a:spcBef>
            <a:spcAft>
              <a:spcPct val="15000"/>
            </a:spcAft>
            <a:buChar char="•"/>
          </a:pPr>
          <a:r>
            <a:rPr lang="en-GB" sz="2000" kern="1200" dirty="0"/>
            <a:t>Regulatory authorities</a:t>
          </a:r>
          <a:endParaRPr lang="en-US" sz="2000" kern="1200" dirty="0"/>
        </a:p>
        <a:p>
          <a:pPr marL="228600" lvl="1" indent="-228600" algn="l" defTabSz="889000">
            <a:lnSpc>
              <a:spcPct val="90000"/>
            </a:lnSpc>
            <a:spcBef>
              <a:spcPct val="0"/>
            </a:spcBef>
            <a:spcAft>
              <a:spcPct val="15000"/>
            </a:spcAft>
            <a:buChar char="•"/>
          </a:pPr>
          <a:r>
            <a:rPr lang="en-GB" sz="2000" kern="1200" dirty="0"/>
            <a:t>Payers</a:t>
          </a:r>
          <a:endParaRPr lang="en-US" sz="2000" kern="1200" dirty="0"/>
        </a:p>
      </dsp:txBody>
      <dsp:txXfrm>
        <a:off x="4699431" y="3080436"/>
        <a:ext cx="1547630" cy="1547630"/>
      </dsp:txXfrm>
    </dsp:sp>
    <dsp:sp modelId="{44F95CB8-E44A-43BC-B796-CB122FCBC904}">
      <dsp:nvSpPr>
        <dsp:cNvPr id="0" name=""/>
        <dsp:cNvSpPr/>
      </dsp:nvSpPr>
      <dsp:spPr>
        <a:xfrm rot="9000000">
          <a:off x="2876162" y="3218187"/>
          <a:ext cx="279708" cy="37933"/>
        </a:xfrm>
        <a:custGeom>
          <a:avLst/>
          <a:gdLst/>
          <a:ahLst/>
          <a:cxnLst/>
          <a:rect l="0" t="0" r="0" b="0"/>
          <a:pathLst>
            <a:path>
              <a:moveTo>
                <a:pt x="0" y="18966"/>
              </a:moveTo>
              <a:lnTo>
                <a:pt x="279708" y="1896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009024" y="3230161"/>
        <a:ext cx="13985" cy="13985"/>
      </dsp:txXfrm>
    </dsp:sp>
    <dsp:sp modelId="{CBAE9780-8EE2-4E5C-80F2-B1F1C9226EA5}">
      <dsp:nvSpPr>
        <dsp:cNvPr id="0" name=""/>
        <dsp:cNvSpPr/>
      </dsp:nvSpPr>
      <dsp:spPr>
        <a:xfrm>
          <a:off x="852832" y="2759911"/>
          <a:ext cx="2188680" cy="2188680"/>
        </a:xfrm>
        <a:prstGeom prst="ellipse">
          <a:avLst/>
        </a:prstGeom>
        <a:solidFill>
          <a:schemeClr val="accent4">
            <a:hueOff val="-6546361"/>
            <a:satOff val="7324"/>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Identify differences in practice patterns</a:t>
          </a:r>
          <a:endParaRPr lang="en-US" sz="2400" kern="1200" dirty="0"/>
        </a:p>
      </dsp:txBody>
      <dsp:txXfrm>
        <a:off x="1173357" y="3080436"/>
        <a:ext cx="1547630" cy="154763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6413"/>
          </a:xfrm>
          <a:prstGeom prst="rect">
            <a:avLst/>
          </a:prstGeom>
        </p:spPr>
        <p:txBody>
          <a:bodyPr vert="horz" lIns="93177" tIns="46589" rIns="93177" bIns="46589" rtlCol="0"/>
          <a:lstStyle>
            <a:lvl1pPr algn="r">
              <a:defRPr sz="1200"/>
            </a:lvl1pPr>
          </a:lstStyle>
          <a:p>
            <a:fld id="{7DB0BAC6-0B93-44E7-9A17-165DF624783E}" type="datetimeFigureOut">
              <a:rPr lang="en-GB" smtClean="0"/>
              <a:pPr/>
              <a:t>15/08/2023</a:t>
            </a:fld>
            <a:endParaRPr lang="en-GB" dirty="0"/>
          </a:p>
        </p:txBody>
      </p:sp>
      <p:sp>
        <p:nvSpPr>
          <p:cNvPr id="4" name="Footer Placeholder 3"/>
          <p:cNvSpPr>
            <a:spLocks noGrp="1"/>
          </p:cNvSpPr>
          <p:nvPr>
            <p:ph type="ftr" sz="quarter" idx="2"/>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30092"/>
            <a:ext cx="2945659" cy="496413"/>
          </a:xfrm>
          <a:prstGeom prst="rect">
            <a:avLst/>
          </a:prstGeom>
        </p:spPr>
        <p:txBody>
          <a:bodyPr vert="horz" lIns="93177" tIns="46589" rIns="93177" bIns="46589" rtlCol="0" anchor="b"/>
          <a:lstStyle>
            <a:lvl1pPr algn="r">
              <a:defRPr sz="1200"/>
            </a:lvl1pPr>
          </a:lstStyle>
          <a:p>
            <a:fld id="{F528BE2C-B872-484D-A38D-5AB41A5FBB27}" type="slidenum">
              <a:rPr lang="en-GB" smtClean="0"/>
              <a:pPr/>
              <a:t>‹#›</a:t>
            </a:fld>
            <a:endParaRPr lang="en-GB" dirty="0"/>
          </a:p>
        </p:txBody>
      </p:sp>
    </p:spTree>
    <p:extLst>
      <p:ext uri="{BB962C8B-B14F-4D97-AF65-F5344CB8AC3E}">
        <p14:creationId xmlns:p14="http://schemas.microsoft.com/office/powerpoint/2010/main" val="371379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5" y="1"/>
            <a:ext cx="2945659" cy="496413"/>
          </a:xfrm>
          <a:prstGeom prst="rect">
            <a:avLst/>
          </a:prstGeom>
        </p:spPr>
        <p:txBody>
          <a:bodyPr vert="horz" lIns="93177" tIns="46589" rIns="93177" bIns="46589" rtlCol="0"/>
          <a:lstStyle>
            <a:lvl1pPr algn="r">
              <a:defRPr sz="1200"/>
            </a:lvl1pPr>
          </a:lstStyle>
          <a:p>
            <a:fld id="{7D996368-7160-4259-B1C8-863B2086AA8B}" type="datetimeFigureOut">
              <a:rPr lang="en-GB" smtClean="0"/>
              <a:pPr/>
              <a:t>15/08/2023</a:t>
            </a:fld>
            <a:endParaRPr lang="en-GB" dirty="0"/>
          </a:p>
        </p:txBody>
      </p:sp>
      <p:sp>
        <p:nvSpPr>
          <p:cNvPr id="4" name="Slide Image Placeholder 3"/>
          <p:cNvSpPr>
            <a:spLocks noGrp="1" noRot="1" noChangeAspect="1"/>
          </p:cNvSpPr>
          <p:nvPr>
            <p:ph type="sldImg" idx="2"/>
          </p:nvPr>
        </p:nvSpPr>
        <p:spPr>
          <a:xfrm>
            <a:off x="87313" y="741363"/>
            <a:ext cx="6623050" cy="3725862"/>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908"/>
            <a:ext cx="5438140" cy="4467703"/>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2"/>
            <a:ext cx="2945659" cy="496413"/>
          </a:xfrm>
          <a:prstGeom prst="rect">
            <a:avLst/>
          </a:prstGeom>
        </p:spPr>
        <p:txBody>
          <a:bodyPr vert="horz" lIns="93177" tIns="46589" rIns="93177" bIns="46589" rtlCol="0" anchor="b"/>
          <a:lstStyle>
            <a:lvl1pPr algn="r">
              <a:defRPr sz="1200"/>
            </a:lvl1pPr>
          </a:lstStyle>
          <a:p>
            <a:fld id="{75ABF00B-E759-44FA-A485-6C01B3164ED1}" type="slidenum">
              <a:rPr lang="en-GB" smtClean="0"/>
              <a:pPr/>
              <a:t>‹#›</a:t>
            </a:fld>
            <a:endParaRPr lang="en-GB" dirty="0"/>
          </a:p>
        </p:txBody>
      </p:sp>
    </p:spTree>
    <p:extLst>
      <p:ext uri="{BB962C8B-B14F-4D97-AF65-F5344CB8AC3E}">
        <p14:creationId xmlns:p14="http://schemas.microsoft.com/office/powerpoint/2010/main" val="308481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deck is provided as a resource for healthcare professionals who want to talk about the report, Brain Health: Time matters in multiple</a:t>
            </a:r>
            <a:r>
              <a:rPr lang="en-GB" sz="1200" kern="1200" baseline="0" dirty="0">
                <a:solidFill>
                  <a:schemeClr val="tx1"/>
                </a:solidFill>
                <a:effectLst/>
                <a:latin typeface="+mn-lt"/>
                <a:ea typeface="+mn-ea"/>
                <a:cs typeface="+mn-cs"/>
              </a:rPr>
              <a:t> sclerosis</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its recommendations at local meetings. The intended audience is healthcare professionals.</a:t>
            </a: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a:t>
            </a:fld>
            <a:endParaRPr lang="en-GB" dirty="0"/>
          </a:p>
        </p:txBody>
      </p:sp>
    </p:spTree>
    <p:extLst>
      <p:ext uri="{BB962C8B-B14F-4D97-AF65-F5344CB8AC3E}">
        <p14:creationId xmlns:p14="http://schemas.microsoft.com/office/powerpoint/2010/main" val="44280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Preserving brain volume and cognitive reserve protects</a:t>
            </a:r>
            <a:r>
              <a:rPr lang="en-GB" sz="1200" baseline="0" dirty="0"/>
              <a:t> against disability progression, and the</a:t>
            </a:r>
            <a:r>
              <a:rPr lang="en-GB" sz="1200" dirty="0"/>
              <a:t>se two factors </a:t>
            </a:r>
            <a:r>
              <a:rPr lang="en-US" sz="1200" dirty="0"/>
              <a:t>independently protect against disease-related </a:t>
            </a:r>
            <a:r>
              <a:rPr lang="en-US" sz="1200" b="0" dirty="0"/>
              <a:t>cognitive decline.</a:t>
            </a:r>
            <a:r>
              <a:rPr lang="en-US" baseline="30000" dirty="0"/>
              <a:t>1</a:t>
            </a:r>
            <a:endParaRPr lang="en-GB" dirty="0"/>
          </a:p>
          <a:p>
            <a:endParaRPr lang="en-GB" b="1" dirty="0"/>
          </a:p>
          <a:p>
            <a:r>
              <a:rPr lang="en-GB" b="1" dirty="0"/>
              <a:t>Brain volume</a:t>
            </a:r>
          </a:p>
          <a:p>
            <a:r>
              <a:rPr lang="en-GB" dirty="0"/>
              <a:t>Sormani </a:t>
            </a:r>
            <a:r>
              <a:rPr lang="en-GB" i="1" dirty="0"/>
              <a:t>et al</a:t>
            </a:r>
            <a:r>
              <a:rPr lang="en-GB" dirty="0"/>
              <a:t>. collected </a:t>
            </a:r>
            <a:r>
              <a:rPr lang="en-GB" sz="1200" kern="1200" dirty="0">
                <a:solidFill>
                  <a:schemeClr val="tx1"/>
                </a:solidFill>
                <a:latin typeface="+mn-lt"/>
                <a:ea typeface="+mn-ea"/>
                <a:cs typeface="+mn-cs"/>
              </a:rPr>
              <a:t>all published RCTs</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in RRMS of at least 2 years’ duration and including endpoints of:</a:t>
            </a:r>
          </a:p>
          <a:p>
            <a:pPr marL="171450" indent="-171450">
              <a:buFont typeface="Arial" panose="020B0604020202020204" pitchFamily="34" charset="0"/>
              <a:buChar char="•"/>
            </a:pPr>
            <a:r>
              <a:rPr lang="en-GB" sz="1200" kern="1200" dirty="0">
                <a:solidFill>
                  <a:schemeClr val="tx1"/>
                </a:solidFill>
                <a:latin typeface="+mn-lt"/>
                <a:ea typeface="+mn-ea"/>
                <a:cs typeface="+mn-cs"/>
              </a:rPr>
              <a:t>disability progression (defined as a 1-point increase in the EDSS score)</a:t>
            </a:r>
          </a:p>
          <a:p>
            <a:pPr marL="171450" indent="-171450">
              <a:buFont typeface="Arial" panose="020B0604020202020204" pitchFamily="34" charset="0"/>
              <a:buChar char="•"/>
            </a:pPr>
            <a:r>
              <a:rPr lang="en-GB" sz="1200" kern="1200" dirty="0">
                <a:solidFill>
                  <a:schemeClr val="tx1"/>
                </a:solidFill>
                <a:latin typeface="+mn-lt"/>
                <a:ea typeface="+mn-ea"/>
                <a:cs typeface="+mn-cs"/>
              </a:rPr>
              <a:t>active MRI lesions (defined as new/enlarged T2 lesions)</a:t>
            </a:r>
          </a:p>
          <a:p>
            <a:pPr marL="171450" indent="-171450">
              <a:buFont typeface="Arial" panose="020B0604020202020204" pitchFamily="34" charset="0"/>
              <a:buChar char="•"/>
            </a:pPr>
            <a:r>
              <a:rPr lang="en-GB" sz="1200" kern="1200" dirty="0">
                <a:solidFill>
                  <a:schemeClr val="tx1"/>
                </a:solidFill>
                <a:latin typeface="+mn-lt"/>
                <a:ea typeface="+mn-ea"/>
                <a:cs typeface="+mn-cs"/>
              </a:rPr>
              <a:t>brain atrophy (defined as change in brain volume between months 6</a:t>
            </a:r>
            <a:r>
              <a:rPr lang="en-GB" sz="1200" kern="1200" dirty="0">
                <a:solidFill>
                  <a:schemeClr val="tx1"/>
                </a:solidFill>
                <a:latin typeface="Arial"/>
                <a:cs typeface="Arial"/>
              </a:rPr>
              <a:t>–</a:t>
            </a:r>
            <a:r>
              <a:rPr lang="en-GB" sz="1200" kern="1200" dirty="0">
                <a:solidFill>
                  <a:schemeClr val="tx1"/>
                </a:solidFill>
                <a:latin typeface="+mn-lt"/>
                <a:ea typeface="+mn-ea"/>
                <a:cs typeface="+mn-cs"/>
              </a:rPr>
              <a:t>12 and month 24).</a:t>
            </a:r>
            <a:r>
              <a:rPr lang="en-GB" baseline="30000" dirty="0"/>
              <a:t>2</a:t>
            </a:r>
            <a:endParaRPr lang="en-GB" sz="1200" kern="120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correlation with disability progression was greater when both MRI markers were combined (</a:t>
            </a:r>
            <a:r>
              <a:rPr lang="en-GB" sz="1200" b="0" i="1" u="none" strike="noStrike" kern="1200" baseline="0" dirty="0">
                <a:solidFill>
                  <a:schemeClr val="tx1"/>
                </a:solidFill>
                <a:latin typeface="+mn-lt"/>
                <a:ea typeface="+mn-ea"/>
                <a:cs typeface="+mn-cs"/>
              </a:rPr>
              <a:t>R</a:t>
            </a:r>
            <a:r>
              <a:rPr lang="en-GB" sz="1200" b="0" i="0" u="none" strike="noStrike" kern="1200" baseline="30000" dirty="0">
                <a:solidFill>
                  <a:schemeClr val="tx1"/>
                </a:solidFill>
                <a:latin typeface="+mn-lt"/>
                <a:ea typeface="+mn-ea"/>
                <a:cs typeface="+mn-cs"/>
              </a:rPr>
              <a:t>2</a:t>
            </a:r>
            <a:r>
              <a:rPr lang="en-GB" sz="1200" b="0" i="0" u="none" strike="noStrike" kern="1200" baseline="0" dirty="0">
                <a:solidFill>
                  <a:schemeClr val="tx1"/>
                </a:solidFill>
                <a:latin typeface="+mn-lt"/>
                <a:ea typeface="+mn-ea"/>
                <a:cs typeface="+mn-cs"/>
              </a:rPr>
              <a:t> = 0.75).</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Cognitive reserve</a:t>
            </a:r>
          </a:p>
          <a:p>
            <a:r>
              <a:rPr lang="en-GB" sz="1200" b="0" i="0" u="none" strike="noStrike" kern="1200" baseline="0" dirty="0">
                <a:solidFill>
                  <a:schemeClr val="tx1"/>
                </a:solidFill>
                <a:latin typeface="+mn-lt"/>
                <a:ea typeface="+mn-ea"/>
                <a:cs typeface="+mn-cs"/>
              </a:rPr>
              <a:t>Schwartz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c</a:t>
            </a:r>
            <a:r>
              <a:rPr lang="en-GB" sz="1200" dirty="0"/>
              <a:t>onducted</a:t>
            </a:r>
            <a:r>
              <a:rPr lang="en-GB" sz="1200" baseline="0" dirty="0"/>
              <a:t> a s</a:t>
            </a:r>
            <a:r>
              <a:rPr lang="en-GB" sz="1200" dirty="0"/>
              <a:t>econdary analysis of longitudinal data from the North American Research Committee on MS (NARCOMS) Registry.</a:t>
            </a:r>
            <a:r>
              <a:rPr lang="en-GB" baseline="30000" dirty="0"/>
              <a:t> 3</a:t>
            </a:r>
            <a:r>
              <a:rPr lang="en-GB" sz="1200" dirty="0"/>
              <a:t> Scores</a:t>
            </a:r>
            <a:r>
              <a:rPr lang="en-GB" sz="1200" baseline="0" dirty="0"/>
              <a:t> on the </a:t>
            </a:r>
            <a:r>
              <a:rPr lang="en-GB" sz="1200" dirty="0"/>
              <a:t>Symptom Inventory and the Performance scales were collected biannually over 1 and 6 years, respectively. Active and passive cognitive reserve were measured using the Stern Leisure Activities and the Sole</a:t>
            </a:r>
            <a:r>
              <a:rPr lang="en-GB" sz="1200" dirty="0">
                <a:latin typeface="Arial"/>
                <a:cs typeface="Arial"/>
              </a:rPr>
              <a:t>–</a:t>
            </a:r>
            <a:r>
              <a:rPr lang="en-GB" sz="1200" dirty="0"/>
              <a:t>Padulles Childhood Enrichment tools, respectively.</a:t>
            </a:r>
            <a:endParaRPr lang="en-GB" sz="1200" b="1"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kern="1200" dirty="0">
                <a:solidFill>
                  <a:schemeClr val="tx1"/>
                </a:solidFill>
                <a:latin typeface="+mn-lt"/>
                <a:ea typeface="+mn-ea"/>
                <a:cs typeface="+mn-cs"/>
              </a:rPr>
              <a:t>Faced with the same amount of physical damage (measured in terms of brain atrophy</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or lesions), people with MS who have a high cognitive reserve lose less cognitive function than those with a low cognitive reserve.</a:t>
            </a:r>
          </a:p>
          <a:p>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References</a:t>
            </a:r>
          </a:p>
          <a:p>
            <a:pPr marL="228600" indent="-228600">
              <a:buFontTx/>
              <a:buAutoNum type="arabicPeriod"/>
              <a:defRPr/>
            </a:pPr>
            <a:r>
              <a:rPr lang="fr-FR" dirty="0"/>
              <a:t>Sumowski JF </a:t>
            </a:r>
            <a:r>
              <a:rPr lang="fr-FR" i="1" dirty="0"/>
              <a:t>et al. Neurology </a:t>
            </a:r>
            <a:r>
              <a:rPr lang="fr-FR" dirty="0"/>
              <a:t>2013;80:2186–93.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a:t>
            </a:r>
            <a:r>
              <a:rPr lang="en-GB" i="1" dirty="0"/>
              <a:t>et al. Ann Neurol </a:t>
            </a:r>
            <a:r>
              <a:rPr lang="en-GB" dirty="0"/>
              <a:t>2014;75:43–9.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Schwartz CE </a:t>
            </a:r>
            <a:r>
              <a:rPr lang="fr-FR" i="1" dirty="0"/>
              <a:t>et al. Arch Phys Med Rehabil </a:t>
            </a:r>
            <a:r>
              <a:rPr lang="fr-FR" dirty="0"/>
              <a:t>2013;94:1971–81.</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11</a:t>
            </a:fld>
            <a:endParaRPr lang="en-GB" dirty="0"/>
          </a:p>
        </p:txBody>
      </p:sp>
    </p:spTree>
    <p:extLst>
      <p:ext uri="{BB962C8B-B14F-4D97-AF65-F5344CB8AC3E}">
        <p14:creationId xmlns:p14="http://schemas.microsoft.com/office/powerpoint/2010/main" val="395508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Glanz </a:t>
            </a:r>
            <a:r>
              <a:rPr lang="en-GB" sz="1200" b="0" i="1" kern="1200" baseline="0" dirty="0">
                <a:solidFill>
                  <a:schemeClr val="tx1"/>
                </a:solidFill>
                <a:effectLst/>
                <a:latin typeface="+mn-lt"/>
                <a:ea typeface="+mn-ea"/>
                <a:cs typeface="+mn-cs"/>
              </a:rPr>
              <a:t>et al. </a:t>
            </a:r>
            <a:r>
              <a:rPr lang="en-GB" sz="1200" b="0" i="0" kern="1200" baseline="0" dirty="0">
                <a:solidFill>
                  <a:schemeClr val="tx1"/>
                </a:solidFill>
                <a:effectLst/>
                <a:latin typeface="+mn-lt"/>
                <a:ea typeface="+mn-ea"/>
                <a:cs typeface="+mn-cs"/>
              </a:rPr>
              <a:t>reported that, a</a:t>
            </a:r>
            <a:r>
              <a:rPr lang="en-GB" sz="1200" b="0" i="0" kern="1200" dirty="0">
                <a:solidFill>
                  <a:schemeClr val="tx1"/>
                </a:solidFill>
                <a:effectLst/>
                <a:latin typeface="+mn-lt"/>
                <a:ea typeface="+mn-ea"/>
                <a:cs typeface="+mn-cs"/>
              </a:rPr>
              <a:t>fter controlling for depression, scores on tests of information processing speed were significantly associated with several measures of health-related quality of life (HRQoL) including physical well-being, fatigue and social support. In all cases, correlations between HRQoL</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and cognitive measures were modest. These findings were observed in patients with limited cognitive impairment and minimal physical disability.</a:t>
            </a:r>
            <a:r>
              <a:rPr lang="en-GB" baseline="30000" dirty="0"/>
              <a:t>1</a:t>
            </a:r>
            <a:endParaRPr lang="en-GB" sz="1200" b="0" i="0" kern="1200" dirty="0">
              <a:solidFill>
                <a:schemeClr val="tx1"/>
              </a:solidFill>
              <a:effectLst/>
              <a:latin typeface="+mn-lt"/>
              <a:ea typeface="+mn-ea"/>
              <a:cs typeface="+mn-cs"/>
            </a:endParaRP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Rao </a:t>
            </a:r>
            <a:r>
              <a:rPr lang="en-GB" sz="1200" b="0" i="1" u="none" strike="noStrike" kern="1200" baseline="0" dirty="0">
                <a:solidFill>
                  <a:schemeClr val="tx1"/>
                </a:solidFill>
                <a:effectLst/>
                <a:latin typeface="+mn-lt"/>
                <a:ea typeface="+mn-ea"/>
                <a:cs typeface="+mn-cs"/>
              </a:rPr>
              <a:t>et al.</a:t>
            </a:r>
            <a:r>
              <a:rPr lang="en-GB" sz="1200" b="0" i="0" kern="1200" baseline="30000" dirty="0">
                <a:solidFill>
                  <a:schemeClr val="tx1"/>
                </a:solidFill>
                <a:effectLst/>
                <a:latin typeface="+mn-lt"/>
                <a:ea typeface="+mn-ea"/>
                <a:cs typeface="+mn-cs"/>
              </a:rPr>
              <a:t>2</a:t>
            </a:r>
            <a:r>
              <a:rPr lang="en-GB" sz="1200" b="0" i="1" u="none" strike="noStrike" kern="1200" baseline="0" dirty="0">
                <a:solidFill>
                  <a:schemeClr val="tx1"/>
                </a:solidFill>
                <a:effectLst/>
                <a:latin typeface="+mn-lt"/>
                <a:ea typeface="+mn-ea"/>
                <a:cs typeface="+mn-cs"/>
              </a:rPr>
              <a:t> </a:t>
            </a:r>
            <a:r>
              <a:rPr lang="en-GB" sz="1200" b="0" kern="1200" dirty="0">
                <a:solidFill>
                  <a:schemeClr val="tx1"/>
                </a:solidFill>
                <a:latin typeface="+mn-lt"/>
                <a:ea typeface="+mn-ea"/>
                <a:cs typeface="+mn-cs"/>
              </a:rPr>
              <a:t>designed a study to assess the contribution of cognitive impairment to problems in daily living in people with MS. One hundred</a:t>
            </a:r>
            <a:r>
              <a:rPr lang="en-GB" sz="1200" b="0" kern="1200" baseline="0" dirty="0">
                <a:solidFill>
                  <a:schemeClr val="tx1"/>
                </a:solidFill>
                <a:latin typeface="+mn-lt"/>
                <a:ea typeface="+mn-ea"/>
                <a:cs typeface="+mn-cs"/>
              </a:rPr>
              <a:t> people with</a:t>
            </a:r>
            <a:r>
              <a:rPr lang="en-GB" sz="1200" b="0" kern="1200" dirty="0">
                <a:solidFill>
                  <a:schemeClr val="tx1"/>
                </a:solidFill>
                <a:latin typeface="+mn-lt"/>
                <a:ea typeface="+mn-ea"/>
                <a:cs typeface="+mn-cs"/>
              </a:rPr>
              <a:t> MS were classified as either cognitively intact (N = 52) or </a:t>
            </a:r>
            <a:r>
              <a:rPr lang="en-GB" sz="1200" kern="1200" dirty="0">
                <a:solidFill>
                  <a:schemeClr val="tx1"/>
                </a:solidFill>
                <a:latin typeface="+mn-lt"/>
                <a:ea typeface="+mn-ea"/>
                <a:cs typeface="+mn-cs"/>
              </a:rPr>
              <a:t>cognitively impaired (N = 48)</a:t>
            </a:r>
            <a:r>
              <a:rPr lang="en-GB" sz="1200" kern="1200" baseline="0" dirty="0">
                <a:solidFill>
                  <a:schemeClr val="tx1"/>
                </a:solidFill>
                <a:latin typeface="+mn-lt"/>
                <a:ea typeface="+mn-ea"/>
                <a:cs typeface="+mn-cs"/>
              </a:rPr>
              <a:t> on the basis of </a:t>
            </a:r>
            <a:r>
              <a:rPr lang="en-GB" sz="1200" kern="1200" dirty="0">
                <a:solidFill>
                  <a:schemeClr val="tx1"/>
                </a:solidFill>
                <a:latin typeface="+mn-lt"/>
                <a:ea typeface="+mn-ea"/>
                <a:cs typeface="+mn-cs"/>
              </a:rPr>
              <a:t>the results of a comprehensive neuropsychological test battery</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There were no significant differences between the two groups in measures of physical disability and illness duration.</a:t>
            </a:r>
            <a:r>
              <a:rPr lang="en-GB" sz="1200" kern="1200" baseline="0" dirty="0">
                <a:solidFill>
                  <a:schemeClr val="tx1"/>
                </a:solidFill>
                <a:latin typeface="+mn-lt"/>
                <a:ea typeface="+mn-ea"/>
                <a:cs typeface="+mn-cs"/>
              </a:rPr>
              <a:t> However,</a:t>
            </a:r>
            <a:r>
              <a:rPr lang="en-GB" sz="1200" kern="1200" dirty="0">
                <a:solidFill>
                  <a:schemeClr val="tx1"/>
                </a:solidFill>
                <a:latin typeface="+mn-lt"/>
                <a:ea typeface="+mn-ea"/>
                <a:cs typeface="+mn-cs"/>
              </a:rPr>
              <a:t> compared with those</a:t>
            </a:r>
            <a:r>
              <a:rPr lang="en-GB" sz="1200" kern="1200" baseline="0" dirty="0">
                <a:solidFill>
                  <a:schemeClr val="tx1"/>
                </a:solidFill>
                <a:latin typeface="+mn-lt"/>
                <a:ea typeface="+mn-ea"/>
                <a:cs typeface="+mn-cs"/>
              </a:rPr>
              <a:t> who were </a:t>
            </a:r>
            <a:r>
              <a:rPr lang="en-GB" sz="1200" kern="1200" dirty="0">
                <a:solidFill>
                  <a:schemeClr val="tx1"/>
                </a:solidFill>
                <a:latin typeface="+mn-lt"/>
                <a:ea typeface="+mn-ea"/>
                <a:cs typeface="+mn-cs"/>
              </a:rPr>
              <a:t>cognitively intact, people who were cognitively impaired were less likely to be working, engaged in fewer social and avocational activities, reported more sexual dysfunction, experienced greater difficulty in performing routine household tasks and exhibited more psychopathology. </a:t>
            </a:r>
            <a:endParaRPr lang="en-GB" sz="1100" b="0" i="0" u="none" strike="noStrike" kern="1200" baseline="0" dirty="0">
              <a:solidFill>
                <a:srgbClr val="FF0000"/>
              </a:solidFill>
              <a:latin typeface="+mn-lt"/>
              <a:ea typeface="+mn-ea"/>
              <a:cs typeface="+mn-cs"/>
            </a:endParaRPr>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Glanz BI </a:t>
            </a:r>
            <a:r>
              <a:rPr lang="en-GB" i="1" dirty="0"/>
              <a:t>et al. J Neurol Sci </a:t>
            </a:r>
            <a:r>
              <a:rPr lang="en-GB" dirty="0"/>
              <a:t>2010;290:75–9.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Rao SM </a:t>
            </a:r>
            <a:r>
              <a:rPr lang="fr-FR" i="1" dirty="0"/>
              <a:t>et al. Neurology </a:t>
            </a:r>
            <a:r>
              <a:rPr lang="fr-FR" dirty="0"/>
              <a:t>1991;41:692–6.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Kobelt</a:t>
            </a:r>
            <a:r>
              <a:rPr lang="en-GB" dirty="0"/>
              <a:t> G </a:t>
            </a:r>
            <a:r>
              <a:rPr lang="en-GB" i="1" dirty="0"/>
              <a:t>et al</a:t>
            </a:r>
            <a:r>
              <a:rPr lang="en-GB" dirty="0"/>
              <a:t>. J </a:t>
            </a:r>
            <a:r>
              <a:rPr lang="en-GB" dirty="0" err="1"/>
              <a:t>Neurol</a:t>
            </a:r>
            <a:r>
              <a:rPr lang="en-GB" dirty="0"/>
              <a:t> </a:t>
            </a:r>
            <a:r>
              <a:rPr lang="en-GB" dirty="0" err="1"/>
              <a:t>Neurosurg</a:t>
            </a:r>
            <a:r>
              <a:rPr lang="en-GB" dirty="0"/>
              <a:t> Psychiatry 2006;77:918–26.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Kobelt</a:t>
            </a:r>
            <a:r>
              <a:rPr lang="en-GB" dirty="0"/>
              <a:t> G </a:t>
            </a:r>
            <a:r>
              <a:rPr lang="en-GB" i="1" dirty="0"/>
              <a:t>et al</a:t>
            </a:r>
            <a:r>
              <a:rPr lang="en-GB" dirty="0"/>
              <a:t>. </a:t>
            </a:r>
            <a:r>
              <a:rPr lang="en-GB" dirty="0" err="1"/>
              <a:t>Mult</a:t>
            </a:r>
            <a:r>
              <a:rPr lang="en-GB" dirty="0"/>
              <a:t> </a:t>
            </a:r>
            <a:r>
              <a:rPr lang="en-GB" dirty="0" err="1"/>
              <a:t>Scler</a:t>
            </a:r>
            <a:r>
              <a:rPr lang="en-GB" dirty="0"/>
              <a:t> 2009;15:741–51.</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12</a:t>
            </a:fld>
            <a:endParaRPr lang="en-GB" dirty="0"/>
          </a:p>
        </p:txBody>
      </p:sp>
    </p:spTree>
    <p:extLst>
      <p:ext uri="{BB962C8B-B14F-4D97-AF65-F5344CB8AC3E}">
        <p14:creationId xmlns:p14="http://schemas.microsoft.com/office/powerpoint/2010/main" val="176517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Sinay </a:t>
            </a:r>
            <a:r>
              <a:rPr lang="en-GB" sz="1200" b="0" i="1" kern="1200" dirty="0">
                <a:solidFill>
                  <a:schemeClr val="tx1"/>
                </a:solidFill>
                <a:effectLst/>
                <a:latin typeface="+mn-lt"/>
                <a:ea typeface="+mn-ea"/>
                <a:cs typeface="+mn-cs"/>
              </a:rPr>
              <a:t>et al.</a:t>
            </a:r>
            <a:r>
              <a:rPr lang="en-GB" sz="1200" b="0" i="0" kern="1200" baseline="30000" dirty="0">
                <a:solidFill>
                  <a:schemeClr val="tx1"/>
                </a:solidFill>
                <a:effectLst/>
                <a:latin typeface="+mn-lt"/>
                <a:ea typeface="+mn-ea"/>
                <a:cs typeface="+mn-cs"/>
              </a:rPr>
              <a:t>1</a:t>
            </a:r>
            <a:r>
              <a:rPr lang="en-GB" sz="1200" b="0" i="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found </a:t>
            </a:r>
            <a:r>
              <a:rPr lang="en-GB" sz="1200" kern="1200" dirty="0">
                <a:solidFill>
                  <a:schemeClr val="tx1"/>
                </a:solidFill>
                <a:effectLst/>
                <a:latin typeface="+mn-lt"/>
                <a:ea typeface="+mn-ea"/>
                <a:cs typeface="+mn-cs"/>
              </a:rPr>
              <a:t>that people</a:t>
            </a:r>
            <a:r>
              <a:rPr lang="en-GB" sz="1200" kern="1200" baseline="0" dirty="0">
                <a:solidFill>
                  <a:schemeClr val="tx1"/>
                </a:solidFill>
                <a:effectLst/>
                <a:latin typeface="+mn-lt"/>
                <a:ea typeface="+mn-ea"/>
                <a:cs typeface="+mn-cs"/>
              </a:rPr>
              <a:t> with MS</a:t>
            </a:r>
            <a:r>
              <a:rPr lang="en-GB" sz="1200" b="0" i="0" u="none" strike="noStrike" kern="1200" baseline="0" dirty="0">
                <a:solidFill>
                  <a:schemeClr val="tx1"/>
                </a:solidFill>
                <a:latin typeface="+mn-lt"/>
                <a:ea typeface="+mn-ea"/>
                <a:cs typeface="+mn-cs"/>
              </a:rPr>
              <a:t> had lower marks in mathematics, language and overall in the last 3 years of high school compared with people who did not develop MS.</a:t>
            </a:r>
            <a:endParaRPr lang="en-GB" sz="1200" kern="1200" dirty="0">
              <a:solidFill>
                <a:schemeClr val="tx1"/>
              </a:solidFill>
              <a:effectLst/>
              <a:latin typeface="+mn-lt"/>
              <a:ea typeface="+mn-ea"/>
              <a:cs typeface="+mn-cs"/>
            </a:endParaRPr>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Sinay V </a:t>
            </a:r>
            <a:r>
              <a:rPr lang="en-GB" i="1" dirty="0"/>
              <a:t>et al.</a:t>
            </a:r>
            <a:r>
              <a:rPr lang="en-GB" dirty="0"/>
              <a:t> </a:t>
            </a:r>
            <a:r>
              <a:rPr lang="en-GB" i="1" dirty="0"/>
              <a:t>Mult Scler</a:t>
            </a:r>
            <a:r>
              <a:rPr lang="en-GB" dirty="0"/>
              <a:t> 2015;21:945–52.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 </a:t>
            </a:r>
            <a:r>
              <a:rPr lang="en-GB" dirty="0"/>
              <a:t>Poster presented at the 31st ECTRIMS Congress 7–10 October 2015, Barcelona, Spain.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a:t>
            </a:r>
            <a:r>
              <a:rPr lang="fr-FR" i="1" dirty="0" err="1"/>
              <a:t>Scler</a:t>
            </a:r>
            <a:r>
              <a:rPr lang="fr-FR" i="1" dirty="0"/>
              <a:t> </a:t>
            </a:r>
            <a:r>
              <a:rPr lang="fr-FR" dirty="0"/>
              <a:t>2015;</a:t>
            </a:r>
            <a:r>
              <a:rPr lang="en-US" sz="1200" b="0" i="0" kern="1200" dirty="0">
                <a:solidFill>
                  <a:schemeClr val="tx1"/>
                </a:solidFill>
                <a:effectLst/>
                <a:latin typeface="+mn-lt"/>
                <a:ea typeface="+mn-ea"/>
                <a:cs typeface="+mn-cs"/>
              </a:rPr>
              <a:t>22:659–67.</a:t>
            </a:r>
            <a:endParaRPr lang="en-GB" dirty="0"/>
          </a:p>
          <a:p>
            <a:endParaRPr lang="en-GB" b="1"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13</a:t>
            </a:fld>
            <a:endParaRPr lang="en-GB" dirty="0"/>
          </a:p>
        </p:txBody>
      </p:sp>
    </p:spTree>
    <p:extLst>
      <p:ext uri="{BB962C8B-B14F-4D97-AF65-F5344CB8AC3E}">
        <p14:creationId xmlns:p14="http://schemas.microsoft.com/office/powerpoint/2010/main" val="239975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Raghupathi </a:t>
            </a:r>
            <a:r>
              <a:rPr lang="en-GB" i="1" dirty="0"/>
              <a:t>et al. </a:t>
            </a:r>
            <a:r>
              <a:rPr lang="en-GB" sz="1200" kern="1200" baseline="0" dirty="0">
                <a:solidFill>
                  <a:schemeClr val="tx1"/>
                </a:solidFill>
                <a:latin typeface="+mn-lt"/>
                <a:ea typeface="+mn-ea"/>
                <a:cs typeface="+mn-cs"/>
              </a:rPr>
              <a:t>used integrated i</a:t>
            </a:r>
            <a:r>
              <a:rPr lang="en-GB" sz="1200" b="0" i="0" kern="1200" dirty="0">
                <a:solidFill>
                  <a:schemeClr val="tx1"/>
                </a:solidFill>
                <a:effectLst/>
                <a:latin typeface="+mn-lt"/>
                <a:ea typeface="+mn-ea"/>
                <a:cs typeface="+mn-cs"/>
              </a:rPr>
              <a:t>ndividual patient-level clinical trial data from four phase 3 trials of three different disease-modifying</a:t>
            </a:r>
            <a:r>
              <a:rPr lang="en-GB" sz="1200" b="0" i="0" kern="1200" baseline="0" dirty="0">
                <a:solidFill>
                  <a:schemeClr val="tx1"/>
                </a:solidFill>
                <a:effectLst/>
                <a:latin typeface="+mn-lt"/>
                <a:ea typeface="+mn-ea"/>
                <a:cs typeface="+mn-cs"/>
              </a:rPr>
              <a:t> therapies</a:t>
            </a:r>
            <a:r>
              <a:rPr lang="en-GB" sz="1200" b="0" i="0" kern="1200" dirty="0">
                <a:solidFill>
                  <a:schemeClr val="tx1"/>
                </a:solidFill>
                <a:effectLst/>
                <a:latin typeface="+mn-lt"/>
                <a:ea typeface="+mn-ea"/>
                <a:cs typeface="+mn-cs"/>
              </a:rPr>
              <a:t>. </a:t>
            </a:r>
            <a:r>
              <a:rPr lang="en-GB" dirty="0"/>
              <a:t>Baseline cognitive</a:t>
            </a:r>
            <a:r>
              <a:rPr lang="en-GB" baseline="0" dirty="0"/>
              <a:t> function was </a:t>
            </a:r>
            <a:r>
              <a:rPr lang="en-GB" dirty="0"/>
              <a:t>assessed by the 3-Second Paced Auditory Serial Addition Test (PASAT3).</a:t>
            </a:r>
            <a:r>
              <a:rPr lang="en-GB" baseline="30000" dirty="0"/>
              <a:t>1</a:t>
            </a:r>
            <a:endParaRPr lang="en-GB" sz="1200" b="0" i="0" kern="1200" dirty="0">
              <a:solidFill>
                <a:schemeClr val="tx1"/>
              </a:solidFill>
              <a:effectLst/>
              <a:latin typeface="+mn-lt"/>
              <a:ea typeface="+mn-ea"/>
              <a:cs typeface="+mn-cs"/>
            </a:endParaRPr>
          </a:p>
          <a:p>
            <a:pPr marL="171450" indent="-171450">
              <a:buFontTx/>
              <a:buChar char="-"/>
            </a:pP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In a study</a:t>
            </a:r>
            <a:r>
              <a:rPr lang="en-GB" sz="1200" kern="1200" baseline="0" dirty="0">
                <a:solidFill>
                  <a:schemeClr val="tx1"/>
                </a:solidFill>
                <a:latin typeface="+mn-lt"/>
                <a:ea typeface="+mn-ea"/>
                <a:cs typeface="+mn-cs"/>
              </a:rPr>
              <a:t> by </a:t>
            </a:r>
            <a:r>
              <a:rPr lang="en-GB" sz="1200" kern="1200" dirty="0">
                <a:solidFill>
                  <a:schemeClr val="tx1"/>
                </a:solidFill>
                <a:latin typeface="+mn-lt"/>
                <a:ea typeface="+mn-ea"/>
                <a:cs typeface="+mn-cs"/>
              </a:rPr>
              <a:t>Moccia </a:t>
            </a:r>
            <a:r>
              <a:rPr lang="en-GB" sz="1200" i="1" kern="1200" dirty="0">
                <a:solidFill>
                  <a:schemeClr val="tx1"/>
                </a:solidFill>
                <a:latin typeface="+mn-lt"/>
                <a:ea typeface="+mn-ea"/>
                <a:cs typeface="+mn-cs"/>
              </a:rPr>
              <a:t>et al.</a:t>
            </a:r>
            <a:r>
              <a:rPr lang="en-GB" sz="1200" i="0" kern="1200" dirty="0">
                <a:solidFill>
                  <a:schemeClr val="tx1"/>
                </a:solidFill>
                <a:latin typeface="+mn-lt"/>
                <a:ea typeface="+mn-ea"/>
                <a:cs typeface="+mn-cs"/>
              </a:rPr>
              <a:t>,</a:t>
            </a:r>
            <a:r>
              <a:rPr lang="en-GB" i="0" baseline="30000" dirty="0"/>
              <a:t>2</a:t>
            </a:r>
            <a:r>
              <a:rPr lang="en-GB" sz="1200" i="0" kern="1200" baseline="0" dirty="0">
                <a:solidFill>
                  <a:schemeClr val="tx1"/>
                </a:solidFill>
                <a:latin typeface="+mn-lt"/>
                <a:ea typeface="+mn-ea"/>
                <a:cs typeface="+mn-cs"/>
              </a:rPr>
              <a:t> </a:t>
            </a:r>
            <a:r>
              <a:rPr lang="en-GB" sz="1200" kern="1200" dirty="0">
                <a:solidFill>
                  <a:schemeClr val="tx1"/>
                </a:solidFill>
                <a:latin typeface="+mn-lt"/>
                <a:ea typeface="+mn-ea"/>
                <a:cs typeface="+mn-cs"/>
              </a:rPr>
              <a:t>people</a:t>
            </a:r>
            <a:r>
              <a:rPr lang="en-GB" sz="1200" kern="1200" baseline="0" dirty="0">
                <a:solidFill>
                  <a:schemeClr val="tx1"/>
                </a:solidFill>
                <a:latin typeface="+mn-lt"/>
                <a:ea typeface="+mn-ea"/>
                <a:cs typeface="+mn-cs"/>
              </a:rPr>
              <a:t> with RRMS were tested with the </a:t>
            </a:r>
            <a:r>
              <a:rPr lang="en-US" sz="1200" b="0" i="0" u="none" strike="noStrike" kern="1200" baseline="0" dirty="0">
                <a:solidFill>
                  <a:schemeClr val="tx1"/>
                </a:solidFill>
                <a:latin typeface="+mn-lt"/>
                <a:ea typeface="+mn-ea"/>
                <a:cs typeface="+mn-cs"/>
              </a:rPr>
              <a:t>Rao Brief Repeatable Battery at diagnosis.</a:t>
            </a:r>
            <a:r>
              <a:rPr lang="en-GB" sz="1200" b="0" i="0" u="none" strike="noStrike" kern="1200" baseline="0" dirty="0">
                <a:solidFill>
                  <a:schemeClr val="tx1"/>
                </a:solidFill>
                <a:latin typeface="+mn-lt"/>
                <a:ea typeface="+mn-ea"/>
                <a:cs typeface="+mn-cs"/>
              </a:rPr>
              <a:t> </a:t>
            </a:r>
            <a:r>
              <a:rPr lang="en-GB" sz="1200" kern="1200" dirty="0">
                <a:solidFill>
                  <a:schemeClr val="tx1"/>
                </a:solidFill>
                <a:latin typeface="+mn-lt"/>
                <a:ea typeface="+mn-ea"/>
                <a:cs typeface="+mn-cs"/>
              </a:rPr>
              <a:t>During follow up of 10.0 ± 1.8 years:</a:t>
            </a:r>
          </a:p>
          <a:p>
            <a:pPr marL="171450" lvl="0" indent="-171450">
              <a:buFont typeface="Arial" panose="020B0604020202020204" pitchFamily="34" charset="0"/>
              <a:buChar char="•"/>
            </a:pPr>
            <a:r>
              <a:rPr lang="en-GB" sz="1200" kern="1200" dirty="0">
                <a:solidFill>
                  <a:schemeClr val="tx1"/>
                </a:solidFill>
                <a:latin typeface="+mn-lt"/>
                <a:ea typeface="+mn-ea"/>
                <a:cs typeface="+mn-cs"/>
              </a:rPr>
              <a:t>67 patients (43.2%) reached an EDSS score of 4.0</a:t>
            </a:r>
          </a:p>
          <a:p>
            <a:pPr marL="171450" lvl="0" indent="-171450">
              <a:buFont typeface="Arial" panose="020B0604020202020204" pitchFamily="34" charset="0"/>
              <a:buChar char="•"/>
            </a:pPr>
            <a:r>
              <a:rPr lang="en-GB" sz="1200" kern="1200" dirty="0">
                <a:solidFill>
                  <a:schemeClr val="tx1"/>
                </a:solidFill>
                <a:latin typeface="+mn-lt"/>
                <a:ea typeface="+mn-ea"/>
                <a:cs typeface="+mn-cs"/>
              </a:rPr>
              <a:t>34 </a:t>
            </a:r>
            <a:r>
              <a:rPr lang="en-GB" dirty="0"/>
              <a:t>patients (</a:t>
            </a:r>
            <a:r>
              <a:rPr lang="en-GB" sz="1200" kern="1200" dirty="0">
                <a:solidFill>
                  <a:schemeClr val="tx1"/>
                </a:solidFill>
                <a:latin typeface="+mn-lt"/>
                <a:ea typeface="+mn-ea"/>
                <a:cs typeface="+mn-cs"/>
              </a:rPr>
              <a:t>21.9%) progressed to SPMS.</a:t>
            </a:r>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 </a:t>
            </a:r>
            <a:r>
              <a:rPr lang="en-GB" dirty="0"/>
              <a:t>Poster presented at the 31st ECTRIMS Congress, 7–10 October 2015, Barcelona, Spain.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Scler </a:t>
            </a:r>
            <a:r>
              <a:rPr lang="fr-FR" dirty="0"/>
              <a:t>2015; doi</a:t>
            </a:r>
            <a:r>
              <a:rPr lang="en-GB" dirty="0"/>
              <a:t>:10.1177/1352458515599075.</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14</a:t>
            </a:fld>
            <a:endParaRPr lang="en-GB" dirty="0"/>
          </a:p>
        </p:txBody>
      </p:sp>
    </p:spTree>
    <p:extLst>
      <p:ext uri="{BB962C8B-B14F-4D97-AF65-F5344CB8AC3E}">
        <p14:creationId xmlns:p14="http://schemas.microsoft.com/office/powerpoint/2010/main" val="112281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15</a:t>
            </a:fld>
            <a:endParaRPr lang="en-GB" dirty="0"/>
          </a:p>
        </p:txBody>
      </p:sp>
    </p:spTree>
    <p:extLst>
      <p:ext uri="{BB962C8B-B14F-4D97-AF65-F5344CB8AC3E}">
        <p14:creationId xmlns:p14="http://schemas.microsoft.com/office/powerpoint/2010/main" val="316369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16</a:t>
            </a:fld>
            <a:endParaRPr lang="en-GB" dirty="0"/>
          </a:p>
        </p:txBody>
      </p:sp>
    </p:spTree>
    <p:extLst>
      <p:ext uri="{BB962C8B-B14F-4D97-AF65-F5344CB8AC3E}">
        <p14:creationId xmlns:p14="http://schemas.microsoft.com/office/powerpoint/2010/main" val="91127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17</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 neurologist with a special interest in MS (i.e. a </a:t>
            </a:r>
            <a:r>
              <a:rPr lang="en-GB" sz="1200" kern="1200" dirty="0">
                <a:solidFill>
                  <a:schemeClr val="tx1"/>
                </a:solidFill>
                <a:effectLst/>
                <a:latin typeface="+mn-lt"/>
                <a:ea typeface="+mn-ea"/>
                <a:cs typeface="+mn-cs"/>
              </a:rPr>
              <a:t>specialist MS neurologist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will typically see and manage a larger number of patients with MS than a general neurologist.</a:t>
            </a:r>
            <a:endParaRPr lang="en-GB" sz="1200" b="1"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18</a:t>
            </a:fld>
            <a:endParaRPr lang="en-GB" dirty="0"/>
          </a:p>
        </p:txBody>
      </p:sp>
    </p:spTree>
    <p:extLst>
      <p:ext uri="{BB962C8B-B14F-4D97-AF65-F5344CB8AC3E}">
        <p14:creationId xmlns:p14="http://schemas.microsoft.com/office/powerpoint/2010/main" val="335651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kern="120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pt-BR" dirty="0"/>
              <a:t>Fernandez O </a:t>
            </a:r>
            <a:r>
              <a:rPr lang="pt-BR" i="1" dirty="0"/>
              <a:t>et al.</a:t>
            </a:r>
            <a:r>
              <a:rPr lang="en-US" dirty="0"/>
              <a:t> </a:t>
            </a:r>
            <a:r>
              <a:rPr lang="en-US" i="1" dirty="0"/>
              <a:t>J Neurol </a:t>
            </a:r>
            <a:r>
              <a:rPr lang="en-US" dirty="0"/>
              <a:t>2010;257:1500–7.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Kingwell E </a:t>
            </a:r>
            <a:r>
              <a:rPr lang="nl-NL" i="1" dirty="0"/>
              <a:t>et al. </a:t>
            </a:r>
            <a:r>
              <a:rPr lang="en-GB" i="1" dirty="0"/>
              <a:t>J Neurol Sci </a:t>
            </a:r>
            <a:r>
              <a:rPr lang="en-GB" dirty="0"/>
              <a:t>2010;292:57–62.</a:t>
            </a:r>
          </a:p>
          <a:p>
            <a:pPr marL="0" indent="0">
              <a:buFontTx/>
              <a:buNone/>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19</a:t>
            </a:fld>
            <a:endParaRPr lang="en-GB" dirty="0"/>
          </a:p>
        </p:txBody>
      </p:sp>
    </p:spTree>
    <p:extLst>
      <p:ext uri="{BB962C8B-B14F-4D97-AF65-F5344CB8AC3E}">
        <p14:creationId xmlns:p14="http://schemas.microsoft.com/office/powerpoint/2010/main" val="228349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Poser CM </a:t>
            </a:r>
            <a:r>
              <a:rPr lang="en-GB" i="1" dirty="0"/>
              <a:t>et al.</a:t>
            </a:r>
            <a:r>
              <a:rPr lang="en-GB" dirty="0"/>
              <a:t> </a:t>
            </a:r>
            <a:r>
              <a:rPr lang="en-GB" i="1" dirty="0"/>
              <a:t>Ann Neurol </a:t>
            </a:r>
            <a:r>
              <a:rPr lang="en-GB" dirty="0"/>
              <a:t>1983;13:227–31.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McDonald WI </a:t>
            </a:r>
            <a:r>
              <a:rPr lang="it-IT" i="1" dirty="0"/>
              <a:t>et al. </a:t>
            </a:r>
            <a:r>
              <a:rPr lang="en-GB" i="1" dirty="0"/>
              <a:t>Ann Neurol </a:t>
            </a:r>
            <a:r>
              <a:rPr lang="en-GB" dirty="0"/>
              <a:t>2001;50:121–7.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Polman CH </a:t>
            </a:r>
            <a:r>
              <a:rPr lang="en-GB" i="1" dirty="0"/>
              <a:t>et al. </a:t>
            </a:r>
            <a:r>
              <a:rPr lang="it-IT" i="1" dirty="0"/>
              <a:t>Ann Neurol </a:t>
            </a:r>
            <a:r>
              <a:rPr lang="it-IT" dirty="0"/>
              <a:t>2005;58:840–6.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P</a:t>
            </a:r>
            <a:r>
              <a:rPr lang="en-GB" dirty="0"/>
              <a:t>olman CH </a:t>
            </a:r>
            <a:r>
              <a:rPr lang="en-GB" i="1" dirty="0"/>
              <a:t>et al. Ann Neurol </a:t>
            </a:r>
            <a:r>
              <a:rPr lang="en-GB" dirty="0"/>
              <a:t>2011;69:292</a:t>
            </a:r>
            <a:r>
              <a:rPr lang="en-GB" baseline="0" dirty="0"/>
              <a:t>–</a:t>
            </a:r>
            <a:r>
              <a:rPr lang="en-GB" dirty="0"/>
              <a:t>302.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Dalton CM </a:t>
            </a:r>
            <a:r>
              <a:rPr lang="en-GB" i="1" dirty="0"/>
              <a:t>et al. Ann Neurol </a:t>
            </a:r>
            <a:r>
              <a:rPr lang="en-GB" dirty="0"/>
              <a:t>2002;52:47–53.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Ti</a:t>
            </a:r>
            <a:r>
              <a:rPr lang="it-IT" dirty="0"/>
              <a:t>ntore M </a:t>
            </a:r>
            <a:r>
              <a:rPr lang="it-IT" i="1" dirty="0"/>
              <a:t>et al.</a:t>
            </a:r>
            <a:r>
              <a:rPr lang="en-GB" dirty="0"/>
              <a:t> </a:t>
            </a:r>
            <a:r>
              <a:rPr lang="en-GB" i="1" dirty="0"/>
              <a:t>Neurology </a:t>
            </a:r>
            <a:r>
              <a:rPr lang="en-GB" dirty="0"/>
              <a:t>2003;60:27–30.</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20</a:t>
            </a:fld>
            <a:endParaRPr lang="en-GB" dirty="0"/>
          </a:p>
        </p:txBody>
      </p:sp>
    </p:spTree>
    <p:extLst>
      <p:ext uri="{BB962C8B-B14F-4D97-AF65-F5344CB8AC3E}">
        <p14:creationId xmlns:p14="http://schemas.microsoft.com/office/powerpoint/2010/main" val="24599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a:t>
            </a:fld>
            <a:endParaRPr lang="en-GB" dirty="0"/>
          </a:p>
        </p:txBody>
      </p:sp>
    </p:spTree>
    <p:extLst>
      <p:ext uri="{BB962C8B-B14F-4D97-AF65-F5344CB8AC3E}">
        <p14:creationId xmlns:p14="http://schemas.microsoft.com/office/powerpoint/2010/main" val="287270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Numerous randomized controlled trials</a:t>
            </a:r>
            <a:r>
              <a:rPr lang="en-GB" baseline="0" dirty="0"/>
              <a:t> </a:t>
            </a:r>
            <a:r>
              <a:rPr lang="en-GB" dirty="0"/>
              <a:t>have demonstrated the efficacy of established DMTs in delaying the conversion of CIS to RRMS. Randomized controlled trials</a:t>
            </a:r>
            <a:r>
              <a:rPr lang="en-GB" baseline="0" dirty="0"/>
              <a:t> and extension studies </a:t>
            </a:r>
            <a:r>
              <a:rPr lang="en-GB" dirty="0"/>
              <a:t>have also demonstrated the efficacy of some</a:t>
            </a:r>
            <a:r>
              <a:rPr lang="en-GB" baseline="0" dirty="0"/>
              <a:t> </a:t>
            </a:r>
            <a:r>
              <a:rPr lang="en-GB" dirty="0"/>
              <a:t>DMTs in slowing disability progression in people with RRMS, but</a:t>
            </a:r>
            <a:r>
              <a:rPr lang="en-GB" baseline="0" dirty="0"/>
              <a:t> long-term evidence is mixed. </a:t>
            </a:r>
            <a:r>
              <a:rPr lang="en-GB" sz="1200" dirty="0"/>
              <a:t>Nowadays, many of the people with a diagnosis of CIS would be diagnosed with RRMS according to the McDonald (2010) diagnostic criteria. Therefore,</a:t>
            </a:r>
            <a:r>
              <a:rPr lang="en-GB" sz="1200" baseline="0" dirty="0"/>
              <a:t> t</a:t>
            </a:r>
            <a:r>
              <a:rPr lang="en-GB" sz="1200" b="0" dirty="0"/>
              <a:t>his evidence supports early treatment in RRMS.</a:t>
            </a:r>
            <a:endParaRPr lang="en-US" sz="1200" b="0" dirty="0"/>
          </a:p>
          <a:p>
            <a:endParaRPr lang="en-GB"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Jacobs LD </a:t>
            </a:r>
            <a:r>
              <a:rPr lang="en-GB" i="1" dirty="0"/>
              <a:t>et al. N Engl J Med </a:t>
            </a:r>
            <a:r>
              <a:rPr lang="en-GB" dirty="0"/>
              <a:t>2000;343:898–904.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Comi G </a:t>
            </a:r>
            <a:r>
              <a:rPr lang="en-GB" i="1" dirty="0"/>
              <a:t>et al. Lancet </a:t>
            </a:r>
            <a:r>
              <a:rPr lang="en-GB" dirty="0"/>
              <a:t>2001;357:1576–82.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a-DK" dirty="0"/>
              <a:t>Kappos L </a:t>
            </a:r>
            <a:r>
              <a:rPr lang="da-DK" i="1" dirty="0"/>
              <a:t>et al</a:t>
            </a:r>
            <a:r>
              <a:rPr lang="da-DK" dirty="0"/>
              <a:t>. </a:t>
            </a:r>
            <a:r>
              <a:rPr lang="en-GB" i="1" dirty="0"/>
              <a:t>Neurology </a:t>
            </a:r>
            <a:r>
              <a:rPr lang="en-GB" dirty="0"/>
              <a:t>2006;67:1242–9.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Comi G </a:t>
            </a:r>
            <a:r>
              <a:rPr lang="en-GB" i="1" dirty="0"/>
              <a:t>et al. Mult Scler </a:t>
            </a:r>
            <a:r>
              <a:rPr lang="en-GB" dirty="0"/>
              <a:t>2013;19:1074–83.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Kinkel RP </a:t>
            </a:r>
            <a:r>
              <a:rPr lang="en-GB" i="1" dirty="0"/>
              <a:t>et al. Arch Neurol </a:t>
            </a:r>
            <a:r>
              <a:rPr lang="en-GB" dirty="0"/>
              <a:t>2012;69:183–90.</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Edan G </a:t>
            </a:r>
            <a:r>
              <a:rPr lang="en-GB" i="1" dirty="0"/>
              <a:t>et al. Neurology </a:t>
            </a:r>
            <a:r>
              <a:rPr lang="en-GB" dirty="0"/>
              <a:t>2015;84 Suppl:P7.012.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Johnson KP </a:t>
            </a:r>
            <a:r>
              <a:rPr lang="en-GB" i="1" dirty="0"/>
              <a:t>et al. Acta Neurol Scand </a:t>
            </a:r>
            <a:r>
              <a:rPr lang="en-GB" dirty="0"/>
              <a:t>2005;111:42–7.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Agius M </a:t>
            </a:r>
            <a:r>
              <a:rPr lang="en-GB" i="1" dirty="0"/>
              <a:t>et al. CNS Neurosci Ther </a:t>
            </a:r>
            <a:r>
              <a:rPr lang="en-GB" dirty="0"/>
              <a:t>2014;20:446–51.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Trojano M </a:t>
            </a:r>
            <a:r>
              <a:rPr lang="en-GB" i="1" dirty="0"/>
              <a:t>et al</a:t>
            </a:r>
            <a:r>
              <a:rPr lang="en-GB" i="0" dirty="0"/>
              <a:t>. </a:t>
            </a:r>
            <a:r>
              <a:rPr lang="en-GB" i="1" dirty="0"/>
              <a:t>Ann Neurol </a:t>
            </a:r>
            <a:r>
              <a:rPr lang="en-GB" dirty="0"/>
              <a:t>2009;66:513–20.</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21</a:t>
            </a:fld>
            <a:endParaRPr lang="en-GB" dirty="0"/>
          </a:p>
        </p:txBody>
      </p:sp>
    </p:spTree>
    <p:extLst>
      <p:ext uri="{BB962C8B-B14F-4D97-AF65-F5344CB8AC3E}">
        <p14:creationId xmlns:p14="http://schemas.microsoft.com/office/powerpoint/2010/main" val="220410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goal of maximizing</a:t>
            </a:r>
            <a:r>
              <a:rPr lang="en-GB" baseline="0" dirty="0"/>
              <a:t> </a:t>
            </a:r>
            <a:r>
              <a:rPr lang="en-GB" dirty="0"/>
              <a:t>lifelong brain health</a:t>
            </a:r>
            <a:r>
              <a:rPr lang="en-GB" baseline="0" dirty="0"/>
              <a:t> is based around a therapeutic strategy.</a:t>
            </a:r>
            <a:endParaRPr lang="en-GB" dirty="0"/>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22</a:t>
            </a:fld>
            <a:endParaRPr lang="en-GB" dirty="0"/>
          </a:p>
        </p:txBody>
      </p:sp>
    </p:spTree>
    <p:extLst>
      <p:ext uri="{BB962C8B-B14F-4D97-AF65-F5344CB8AC3E}">
        <p14:creationId xmlns:p14="http://schemas.microsoft.com/office/powerpoint/2010/main" val="1913565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23</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GB" dirty="0"/>
              <a:t>The principles</a:t>
            </a:r>
            <a:r>
              <a:rPr lang="en-GB" baseline="0" dirty="0"/>
              <a:t> of a brain-healthy lifestyle are explained further on the next slide.</a:t>
            </a:r>
            <a:endParaRPr lang="en-GB" dirty="0"/>
          </a:p>
          <a:p>
            <a:pPr marL="0" indent="0" algn="l">
              <a:buFontTx/>
              <a:buNone/>
            </a:pPr>
            <a:endParaRPr lang="en-GB" dirty="0"/>
          </a:p>
          <a:p>
            <a:r>
              <a:rPr lang="en-GB" sz="1200" b="0" kern="1200" dirty="0">
                <a:solidFill>
                  <a:schemeClr val="tx1"/>
                </a:solidFill>
                <a:latin typeface="+mn-lt"/>
                <a:ea typeface="+mn-ea"/>
                <a:cs typeface="+mn-cs"/>
              </a:rPr>
              <a:t>de</a:t>
            </a:r>
            <a:r>
              <a:rPr lang="en-GB" sz="1200" b="0" kern="1200" baseline="0" dirty="0">
                <a:solidFill>
                  <a:schemeClr val="tx1"/>
                </a:solidFill>
                <a:latin typeface="+mn-lt"/>
                <a:ea typeface="+mn-ea"/>
                <a:cs typeface="+mn-cs"/>
              </a:rPr>
              <a:t> Seze </a:t>
            </a:r>
            <a:r>
              <a:rPr lang="en-GB" sz="1200" b="0" i="1" kern="1200" baseline="0" dirty="0">
                <a:solidFill>
                  <a:schemeClr val="tx1"/>
                </a:solidFill>
                <a:latin typeface="+mn-lt"/>
                <a:ea typeface="+mn-ea"/>
                <a:cs typeface="+mn-cs"/>
              </a:rPr>
              <a:t>et al. </a:t>
            </a:r>
            <a:r>
              <a:rPr lang="en-GB" sz="1200" b="0" kern="1200" baseline="0" dirty="0">
                <a:solidFill>
                  <a:schemeClr val="tx1"/>
                </a:solidFill>
                <a:latin typeface="+mn-lt"/>
                <a:ea typeface="+mn-ea"/>
                <a:cs typeface="+mn-cs"/>
              </a:rPr>
              <a:t>conduc</a:t>
            </a:r>
            <a:r>
              <a:rPr lang="en-GB" sz="1200" kern="1200" baseline="0" dirty="0">
                <a:solidFill>
                  <a:schemeClr val="tx1"/>
                </a:solidFill>
                <a:latin typeface="+mn-lt"/>
                <a:ea typeface="+mn-ea"/>
                <a:cs typeface="+mn-cs"/>
              </a:rPr>
              <a:t>ted a </a:t>
            </a:r>
            <a:r>
              <a:rPr lang="en-GB" sz="1200" kern="1200" dirty="0">
                <a:solidFill>
                  <a:schemeClr val="tx1"/>
                </a:solidFill>
                <a:latin typeface="+mn-lt"/>
                <a:ea typeface="+mn-ea"/>
                <a:cs typeface="+mn-cs"/>
              </a:rPr>
              <a:t>cross-sectional observational study involving </a:t>
            </a:r>
            <a:r>
              <a:rPr lang="en-US" sz="1200" kern="1200" dirty="0">
                <a:solidFill>
                  <a:schemeClr val="tx1"/>
                </a:solidFill>
                <a:latin typeface="+mn-lt"/>
                <a:ea typeface="+mn-ea"/>
                <a:cs typeface="+mn-cs"/>
              </a:rPr>
              <a:t>175 neurologists and 202</a:t>
            </a:r>
            <a:r>
              <a:rPr lang="en-US" sz="1200" kern="1200" baseline="0" dirty="0">
                <a:solidFill>
                  <a:schemeClr val="tx1"/>
                </a:solidFill>
                <a:latin typeface="+mn-lt"/>
                <a:ea typeface="+mn-ea"/>
                <a:cs typeface="+mn-cs"/>
              </a:rPr>
              <a:t> people with MS.</a:t>
            </a:r>
            <a:r>
              <a:rPr lang="en-GB" baseline="30000" dirty="0"/>
              <a:t>1</a:t>
            </a:r>
            <a:endParaRPr lang="en-GB" sz="1200" kern="1200" dirty="0">
              <a:solidFill>
                <a:schemeClr val="tx1"/>
              </a:solidFill>
              <a:latin typeface="+mn-lt"/>
              <a:ea typeface="+mn-ea"/>
              <a:cs typeface="+mn-cs"/>
            </a:endParaRPr>
          </a:p>
          <a:p>
            <a:pPr marL="171450" indent="-171450" algn="l">
              <a:buFont typeface="Arial" panose="020B0604020202020204" pitchFamily="34" charset="0"/>
              <a:buChar char="•"/>
            </a:pPr>
            <a:r>
              <a:rPr lang="en-GB" sz="1200" kern="1200" dirty="0">
                <a:solidFill>
                  <a:schemeClr val="tx1"/>
                </a:solidFill>
                <a:latin typeface="+mn-lt"/>
                <a:ea typeface="+mn-ea"/>
                <a:cs typeface="+mn-cs"/>
              </a:rPr>
              <a:t>Data on clinical features were collected from a physician questionnaire, and data on disease and treatment perception and quality of life were collected from a patient questionnaire.</a:t>
            </a:r>
          </a:p>
          <a:p>
            <a:pPr marL="171450" indent="-171450" algn="l">
              <a:buFont typeface="Arial" panose="020B0604020202020204" pitchFamily="34" charset="0"/>
              <a:buChar char="•"/>
            </a:pPr>
            <a:r>
              <a:rPr lang="en-GB" sz="1200" kern="1200" dirty="0">
                <a:solidFill>
                  <a:schemeClr val="tx1"/>
                </a:solidFill>
                <a:latin typeface="+mn-lt"/>
                <a:ea typeface="+mn-ea"/>
                <a:cs typeface="+mn-cs"/>
              </a:rPr>
              <a:t>42.6%</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and 34.7%</a:t>
            </a:r>
            <a:r>
              <a:rPr lang="en-GB" sz="1200" kern="1200" baseline="0" dirty="0">
                <a:solidFill>
                  <a:schemeClr val="tx1"/>
                </a:solidFill>
                <a:latin typeface="+mn-lt"/>
                <a:ea typeface="+mn-ea"/>
                <a:cs typeface="+mn-cs"/>
              </a:rPr>
              <a:t> of people with MS c</a:t>
            </a:r>
            <a:r>
              <a:rPr lang="en-GB" sz="1200" kern="1200" dirty="0">
                <a:solidFill>
                  <a:schemeClr val="tx1"/>
                </a:solidFill>
                <a:latin typeface="+mn-lt"/>
                <a:ea typeface="+mn-ea"/>
                <a:cs typeface="+mn-cs"/>
              </a:rPr>
              <a:t>laimed to be well informed about their disease and treatment., respectively.</a:t>
            </a:r>
          </a:p>
          <a:p>
            <a:pPr marL="171450" indent="-171450" algn="l">
              <a:buFont typeface="Arial" panose="020B0604020202020204" pitchFamily="34" charset="0"/>
              <a:buChar char="•"/>
            </a:pPr>
            <a:r>
              <a:rPr lang="en-GB" sz="1200" kern="1200" dirty="0">
                <a:solidFill>
                  <a:schemeClr val="tx1"/>
                </a:solidFill>
                <a:latin typeface="+mn-lt"/>
                <a:ea typeface="+mn-ea"/>
                <a:cs typeface="+mn-cs"/>
              </a:rPr>
              <a:t>Adherence was significantly higher in well-informed people with MS than in those who were not well informed (</a:t>
            </a:r>
            <a:r>
              <a:rPr lang="en-GB" sz="1200" i="1" kern="1200" dirty="0">
                <a:solidFill>
                  <a:schemeClr val="tx1"/>
                </a:solidFill>
                <a:latin typeface="+mn-lt"/>
                <a:ea typeface="+mn-ea"/>
                <a:cs typeface="+mn-cs"/>
              </a:rPr>
              <a:t>p</a:t>
            </a:r>
            <a:r>
              <a:rPr lang="en-GB" sz="1200" kern="1200" dirty="0">
                <a:solidFill>
                  <a:schemeClr val="tx1"/>
                </a:solidFill>
                <a:latin typeface="+mn-lt"/>
                <a:ea typeface="+mn-ea"/>
                <a:cs typeface="+mn-cs"/>
              </a:rPr>
              <a:t> = 0.035). </a:t>
            </a:r>
            <a:endParaRPr lang="en-US"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Remington</a:t>
            </a:r>
            <a:r>
              <a:rPr lang="en-GB" b="0" baseline="0" dirty="0"/>
              <a:t> </a:t>
            </a:r>
            <a:r>
              <a:rPr lang="en-GB" b="0" i="1" baseline="0" dirty="0"/>
              <a:t>et al.</a:t>
            </a:r>
            <a:r>
              <a:rPr lang="en-GB" sz="1200" b="0" i="0" kern="1200" baseline="30000" dirty="0">
                <a:solidFill>
                  <a:schemeClr val="tx1"/>
                </a:solidFill>
                <a:latin typeface="+mn-lt"/>
                <a:ea typeface="+mn-ea"/>
                <a:cs typeface="+mn-cs"/>
              </a:rPr>
              <a:t>2</a:t>
            </a:r>
            <a:r>
              <a:rPr lang="en-GB" b="0" i="1" baseline="0" dirty="0"/>
              <a:t> </a:t>
            </a:r>
            <a:r>
              <a:rPr lang="en-GB" b="0" baseline="0" dirty="0"/>
              <a:t>reviewed </a:t>
            </a:r>
            <a:r>
              <a:rPr lang="en-US" sz="1200" b="0" kern="1200" dirty="0">
                <a:solidFill>
                  <a:schemeClr val="tx1"/>
                </a:solidFill>
                <a:latin typeface="+mn-lt"/>
                <a:ea typeface="+mn-ea"/>
                <a:cs typeface="+mn-cs"/>
              </a:rPr>
              <a:t>data on patient adherence</a:t>
            </a:r>
            <a:r>
              <a:rPr lang="en-US" sz="1200" b="0" kern="1200" baseline="0" dirty="0">
                <a:solidFill>
                  <a:schemeClr val="tx1"/>
                </a:solidFill>
                <a:latin typeface="+mn-lt"/>
                <a:ea typeface="+mn-ea"/>
                <a:cs typeface="+mn-cs"/>
              </a:rPr>
              <a:t> and concluded that </a:t>
            </a:r>
            <a:r>
              <a:rPr lang="en-GB" sz="1200" b="0" kern="1200" baseline="0" dirty="0">
                <a:solidFill>
                  <a:schemeClr val="tx1"/>
                </a:solidFill>
                <a:latin typeface="+mn-lt"/>
                <a:ea typeface="+mn-ea"/>
                <a:cs typeface="+mn-cs"/>
              </a:rPr>
              <a:t>op</a:t>
            </a:r>
            <a:r>
              <a:rPr lang="en-GB" sz="1200" b="0" kern="1200" dirty="0">
                <a:solidFill>
                  <a:schemeClr val="tx1"/>
                </a:solidFill>
                <a:latin typeface="+mn-lt"/>
                <a:ea typeface="+mn-ea"/>
                <a:cs typeface="+mn-cs"/>
              </a:rPr>
              <a:t>timization of healthcare provider roles is likely to facilitate improved adherence.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de Seze J </a:t>
            </a:r>
            <a:r>
              <a:rPr lang="en-US" i="1" dirty="0"/>
              <a:t>et al. Patient Prefer Adherence </a:t>
            </a:r>
            <a:r>
              <a:rPr lang="en-US" dirty="0"/>
              <a:t>2012;6:263–73.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Remington G </a:t>
            </a:r>
            <a:r>
              <a:rPr lang="en-US" i="1" dirty="0"/>
              <a:t>et al. </a:t>
            </a:r>
            <a:r>
              <a:rPr lang="en-GB" i="1" dirty="0"/>
              <a:t>Int J MS Care </a:t>
            </a:r>
            <a:r>
              <a:rPr lang="en-GB" dirty="0"/>
              <a:t>2013;15:36–45.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Bunz TJ </a:t>
            </a:r>
            <a:r>
              <a:rPr lang="en-US" i="1" dirty="0"/>
              <a:t>et al</a:t>
            </a:r>
            <a:r>
              <a:rPr lang="en-GB" dirty="0"/>
              <a:t>. </a:t>
            </a:r>
            <a:r>
              <a:rPr lang="en-GB" i="1" dirty="0"/>
              <a:t>Value Health </a:t>
            </a:r>
            <a:r>
              <a:rPr lang="en-GB" dirty="0"/>
              <a:t>2013;16:A109.</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24</a:t>
            </a:fld>
            <a:endParaRPr lang="en-GB" dirty="0"/>
          </a:p>
        </p:txBody>
      </p:sp>
    </p:spTree>
    <p:extLst>
      <p:ext uri="{BB962C8B-B14F-4D97-AF65-F5344CB8AC3E}">
        <p14:creationId xmlns:p14="http://schemas.microsoft.com/office/powerpoint/2010/main" val="3231158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Activities</a:t>
            </a:r>
            <a:r>
              <a:rPr lang="en-GB" baseline="0" dirty="0"/>
              <a:t> that enhance cognitive reserve include</a:t>
            </a:r>
            <a:r>
              <a:rPr lang="en-GB" dirty="0"/>
              <a:t> education, reading and creative expression.</a:t>
            </a:r>
          </a:p>
          <a:p>
            <a:pPr>
              <a:lnSpc>
                <a:spcPct val="100000"/>
              </a:lnSpc>
            </a:pPr>
            <a:endParaRPr lang="en-GB" sz="1200" b="1" i="0" u="none" strike="noStrike" kern="1200" baseline="0" dirty="0">
              <a:solidFill>
                <a:schemeClr val="tx1"/>
              </a:solidFill>
              <a:latin typeface="+mn-lt"/>
              <a:ea typeface="+mn-ea"/>
              <a:cs typeface="+mn-cs"/>
            </a:endParaRPr>
          </a:p>
          <a:p>
            <a:pPr>
              <a:lnSpc>
                <a:spcPct val="100000"/>
              </a:lnSpc>
            </a:pPr>
            <a:r>
              <a:rPr lang="en-GB" dirty="0"/>
              <a:t>The following conditions are associated with greater disability progression if they co-exist with MS at any time during the disease course:</a:t>
            </a:r>
            <a:r>
              <a:rPr lang="en-GB" baseline="30000" dirty="0"/>
              <a:t>1</a:t>
            </a:r>
            <a:r>
              <a:rPr lang="en-GB" dirty="0"/>
              <a:t> </a:t>
            </a:r>
            <a:endParaRPr lang="en-US" dirty="0"/>
          </a:p>
          <a:p>
            <a:pPr marL="171450" lvl="0" indent="-171450">
              <a:lnSpc>
                <a:spcPct val="100000"/>
              </a:lnSpc>
              <a:buFont typeface="Arial" panose="020B0604020202020204" pitchFamily="34" charset="0"/>
              <a:buChar char="•"/>
            </a:pPr>
            <a:r>
              <a:rPr lang="en-GB" dirty="0"/>
              <a:t>hypertension</a:t>
            </a:r>
          </a:p>
          <a:p>
            <a:pPr marL="171450" lvl="0" indent="-171450">
              <a:lnSpc>
                <a:spcPct val="100000"/>
              </a:lnSpc>
              <a:buFont typeface="Arial" panose="020B0604020202020204" pitchFamily="34" charset="0"/>
              <a:buChar char="•"/>
            </a:pPr>
            <a:r>
              <a:rPr lang="en-GB" dirty="0"/>
              <a:t>type 2 diabetes mellitus </a:t>
            </a:r>
          </a:p>
          <a:p>
            <a:pPr marL="171450" lvl="0" indent="-171450">
              <a:lnSpc>
                <a:spcPct val="100000"/>
              </a:lnSpc>
              <a:buFont typeface="Arial" panose="020B0604020202020204" pitchFamily="34" charset="0"/>
              <a:buChar char="•"/>
            </a:pPr>
            <a:r>
              <a:rPr lang="en-GB" dirty="0"/>
              <a:t>dyslipidaemia </a:t>
            </a:r>
          </a:p>
          <a:p>
            <a:pPr marL="171450" lvl="0" indent="-171450">
              <a:lnSpc>
                <a:spcPct val="100000"/>
              </a:lnSpc>
              <a:buFont typeface="Arial" panose="020B0604020202020204" pitchFamily="34" charset="0"/>
              <a:buChar char="•"/>
            </a:pPr>
            <a:r>
              <a:rPr lang="en-GB" dirty="0"/>
              <a:t>peripheral artery disease.</a:t>
            </a:r>
          </a:p>
          <a:p>
            <a:pPr lvl="1">
              <a:lnSpc>
                <a:spcPct val="100000"/>
              </a:lnSpc>
            </a:pPr>
            <a:endParaRPr lang="en-GB" dirty="0"/>
          </a:p>
          <a:p>
            <a:pPr>
              <a:lnSpc>
                <a:spcPct val="100000"/>
              </a:lnSpc>
            </a:pPr>
            <a:r>
              <a:rPr lang="en-GB" dirty="0"/>
              <a:t>The following conditions are predictors of reduced survival among people </a:t>
            </a:r>
            <a:r>
              <a:rPr lang="en-US" dirty="0"/>
              <a:t>with MS:</a:t>
            </a:r>
            <a:r>
              <a:rPr lang="en-US" baseline="30000" dirty="0"/>
              <a:t>2</a:t>
            </a:r>
          </a:p>
          <a:p>
            <a:pPr marL="171450" lvl="0" indent="-171450">
              <a:lnSpc>
                <a:spcPct val="100000"/>
              </a:lnSpc>
              <a:buFont typeface="Arial" panose="020B0604020202020204" pitchFamily="34" charset="0"/>
              <a:buChar char="•"/>
            </a:pPr>
            <a:r>
              <a:rPr lang="en-US" dirty="0"/>
              <a:t>heart disease</a:t>
            </a:r>
          </a:p>
          <a:p>
            <a:pPr marL="171450" lvl="0" indent="-171450">
              <a:lnSpc>
                <a:spcPct val="100000"/>
              </a:lnSpc>
              <a:buFont typeface="Arial" panose="020B0604020202020204" pitchFamily="34" charset="0"/>
              <a:buChar char="•"/>
            </a:pPr>
            <a:r>
              <a:rPr lang="en-US" dirty="0"/>
              <a:t>influenza</a:t>
            </a:r>
          </a:p>
          <a:p>
            <a:pPr marL="171450" lvl="0" indent="-171450">
              <a:lnSpc>
                <a:spcPct val="100000"/>
              </a:lnSpc>
              <a:buFont typeface="Arial" panose="020B0604020202020204" pitchFamily="34" charset="0"/>
              <a:buChar char="•"/>
            </a:pPr>
            <a:r>
              <a:rPr lang="en-GB" dirty="0"/>
              <a:t>urinary tract infections </a:t>
            </a:r>
          </a:p>
          <a:p>
            <a:pPr marL="171450" lvl="0" indent="-171450">
              <a:lnSpc>
                <a:spcPct val="100000"/>
              </a:lnSpc>
              <a:buFont typeface="Arial" panose="020B0604020202020204" pitchFamily="34" charset="0"/>
              <a:buChar char="•"/>
            </a:pPr>
            <a:r>
              <a:rPr lang="en-GB" dirty="0"/>
              <a:t>cancer.</a:t>
            </a:r>
          </a:p>
          <a:p>
            <a:pPr>
              <a:lnSpc>
                <a:spcPct val="100000"/>
              </a:lnSpc>
            </a:pPr>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References</a:t>
            </a:r>
          </a:p>
          <a:p>
            <a:pPr marL="228600" indent="-228600">
              <a:buAutoNum type="arabicPeriod"/>
            </a:pPr>
            <a:r>
              <a:rPr lang="en-US" sz="1200" b="0" i="0" u="none" strike="noStrike" kern="1200" baseline="0" dirty="0">
                <a:solidFill>
                  <a:schemeClr val="tx1"/>
                </a:solidFill>
                <a:latin typeface="+mn-lt"/>
                <a:ea typeface="+mn-ea"/>
                <a:cs typeface="+mn-cs"/>
              </a:rPr>
              <a:t>Jick SS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J Neurol </a:t>
            </a:r>
            <a:r>
              <a:rPr lang="en-GB" sz="1200" b="0" i="0" u="none" strike="noStrike" kern="1200" baseline="0" dirty="0">
                <a:solidFill>
                  <a:schemeClr val="tx1"/>
                </a:solidFill>
                <a:latin typeface="+mn-lt"/>
                <a:ea typeface="+mn-ea"/>
                <a:cs typeface="+mn-cs"/>
              </a:rPr>
              <a:t>2015; doi:10.1007/s00415-</a:t>
            </a:r>
            <a:r>
              <a:rPr lang="en-US" sz="1200" b="0" i="0" u="none" strike="noStrike" kern="1200" baseline="0" dirty="0">
                <a:solidFill>
                  <a:schemeClr val="tx1"/>
                </a:solidFill>
                <a:latin typeface="+mn-lt"/>
                <a:ea typeface="+mn-ea"/>
                <a:cs typeface="+mn-cs"/>
              </a:rPr>
              <a:t>015-7796-2.</a:t>
            </a:r>
          </a:p>
          <a:p>
            <a:pPr marL="228600" indent="-228600">
              <a:buAutoNum type="arabicPeriod"/>
            </a:pPr>
            <a:r>
              <a:rPr lang="en-US" sz="1200" b="0" i="0" u="none" strike="noStrike" kern="1200" baseline="0" dirty="0">
                <a:solidFill>
                  <a:schemeClr val="tx1"/>
                </a:solidFill>
                <a:latin typeface="+mn-lt"/>
                <a:ea typeface="+mn-ea"/>
                <a:cs typeface="+mn-cs"/>
              </a:rPr>
              <a:t>Tettey 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Sci </a:t>
            </a:r>
            <a:r>
              <a:rPr lang="en-US" sz="1200" b="0" i="0" u="none" strike="noStrike" kern="1200" baseline="0" dirty="0">
                <a:solidFill>
                  <a:schemeClr val="tx1"/>
                </a:solidFill>
                <a:latin typeface="+mn-lt"/>
                <a:ea typeface="+mn-ea"/>
                <a:cs typeface="+mn-cs"/>
              </a:rPr>
              <a:t>2014;347:23–33.</a:t>
            </a:r>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25</a:t>
            </a:fld>
            <a:endParaRPr lang="en-GB" dirty="0"/>
          </a:p>
        </p:txBody>
      </p:sp>
    </p:spTree>
    <p:extLst>
      <p:ext uri="{BB962C8B-B14F-4D97-AF65-F5344CB8AC3E}">
        <p14:creationId xmlns:p14="http://schemas.microsoft.com/office/powerpoint/2010/main" val="421954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i="0" u="none" strike="noStrike" kern="1200" baseline="0" dirty="0">
                <a:solidFill>
                  <a:schemeClr val="tx1"/>
                </a:solidFill>
                <a:latin typeface="+mn-lt"/>
                <a:ea typeface="+mn-ea"/>
                <a:cs typeface="+mn-cs"/>
              </a:rPr>
              <a:t>Real-world evidence regarding</a:t>
            </a:r>
            <a:r>
              <a:rPr lang="en-GB" sz="1200" b="0" i="0" u="none" strike="noStrike" kern="120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the long-term effectiveness of established DMTs in preventing the conversion of relapsing–remitting MS to secondary progressive MS is also mixed. Some studies report that a particular class of established DMT can slow conversion to SPMS.</a:t>
            </a:r>
            <a:r>
              <a:rPr lang="en-GB" sz="1200" b="0" i="0" u="none" strike="noStrike" kern="1200" baseline="30000" dirty="0">
                <a:solidFill>
                  <a:schemeClr val="tx1"/>
                </a:solidFill>
                <a:latin typeface="+mn-lt"/>
                <a:ea typeface="+mn-ea"/>
                <a:cs typeface="+mn-cs"/>
              </a:rPr>
              <a:t>2,12</a:t>
            </a:r>
            <a:r>
              <a:rPr lang="en-GB" sz="1200" b="0" i="0" u="none" strike="noStrike" kern="1200" baseline="0" dirty="0">
                <a:solidFill>
                  <a:schemeClr val="tx1"/>
                </a:solidFill>
                <a:latin typeface="+mn-lt"/>
                <a:ea typeface="+mn-ea"/>
                <a:cs typeface="+mn-cs"/>
              </a:rPr>
              <a:t> Others report no effect on the risk </a:t>
            </a:r>
            <a:r>
              <a:rPr lang="en-US" sz="1200" b="0" i="0" u="none" strike="noStrike" kern="1200" baseline="0" dirty="0">
                <a:solidFill>
                  <a:schemeClr val="tx1"/>
                </a:solidFill>
                <a:latin typeface="+mn-lt"/>
                <a:ea typeface="+mn-ea"/>
                <a:cs typeface="+mn-cs"/>
              </a:rPr>
              <a:t>of developing SPMS.</a:t>
            </a:r>
            <a:r>
              <a:rPr lang="en-US" sz="1200" b="0" i="0" u="none" strike="noStrike" kern="1200" baseline="30000" dirty="0">
                <a:solidFill>
                  <a:schemeClr val="tx1"/>
                </a:solidFill>
                <a:latin typeface="+mn-lt"/>
                <a:ea typeface="+mn-ea"/>
                <a:cs typeface="+mn-cs"/>
              </a:rPr>
              <a:t>13</a:t>
            </a:r>
            <a:endParaRPr lang="en-US" sz="1200" b="0" i="0" u="none" strike="noStrike" kern="1200" baseline="0" dirty="0">
              <a:solidFill>
                <a:schemeClr val="tx1"/>
              </a:solidFill>
              <a:latin typeface="+mn-lt"/>
              <a:ea typeface="+mn-ea"/>
              <a:cs typeface="+mn-cs"/>
            </a:endParaRPr>
          </a:p>
          <a:p>
            <a:pPr>
              <a:lnSpc>
                <a:spcPct val="100000"/>
              </a:lnSpc>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Established DMTs are, at </a:t>
            </a:r>
            <a:r>
              <a:rPr lang="en-GB" b="0" dirty="0"/>
              <a:t>best, modestly effective in altering the natural </a:t>
            </a:r>
            <a:r>
              <a:rPr lang="en-US" b="0" dirty="0"/>
              <a:t>disease course of MS.</a:t>
            </a:r>
          </a:p>
          <a:p>
            <a:pPr>
              <a:lnSpc>
                <a:spcPct val="100000"/>
              </a:lnSpc>
            </a:pPr>
            <a:endParaRPr lang="en-US" sz="1200" b="0" i="0" u="none" strike="noStrike" kern="1200" baseline="0" dirty="0">
              <a:solidFill>
                <a:schemeClr val="tx1"/>
              </a:solidFill>
              <a:latin typeface="+mn-lt"/>
              <a:ea typeface="+mn-ea"/>
              <a:cs typeface="+mn-cs"/>
            </a:endParaRPr>
          </a:p>
          <a:p>
            <a:pPr>
              <a:lnSpc>
                <a:spcPct val="100000"/>
              </a:lnSpc>
            </a:pPr>
            <a:r>
              <a:rPr lang="en-GB" sz="1200" b="0" i="0" u="none" strike="noStrike" kern="1200" baseline="0" dirty="0">
                <a:solidFill>
                  <a:schemeClr val="tx1"/>
                </a:solidFill>
                <a:latin typeface="+mn-lt"/>
                <a:ea typeface="+mn-ea"/>
                <a:cs typeface="+mn-cs"/>
              </a:rPr>
              <a:t>Several other DMTs are in various stages of development – this highlights the increasing complexity of MS management and the need for early specialist referral.</a:t>
            </a:r>
          </a:p>
          <a:p>
            <a:pPr>
              <a:lnSpc>
                <a:spcPct val="100000"/>
              </a:lnSpc>
            </a:pPr>
            <a:endParaRPr lang="en-GB" sz="1200" b="0" i="0" u="none" strike="noStrike" kern="1200" baseline="0" dirty="0">
              <a:solidFill>
                <a:schemeClr val="tx1"/>
              </a:solidFill>
              <a:latin typeface="+mn-lt"/>
              <a:ea typeface="+mn-ea"/>
              <a:cs typeface="+mn-cs"/>
            </a:endParaRPr>
          </a:p>
          <a:p>
            <a:pPr>
              <a:lnSpc>
                <a:spcPct val="100000"/>
              </a:lnSpc>
            </a:pPr>
            <a:r>
              <a:rPr lang="en-GB" sz="1200" b="1" i="0" u="none" strike="noStrike" kern="1200" baseline="0" dirty="0">
                <a:solidFill>
                  <a:schemeClr val="tx1"/>
                </a:solidFill>
                <a:latin typeface="+mn-lt"/>
                <a:ea typeface="+mn-ea"/>
                <a:cs typeface="+mn-cs"/>
              </a:rPr>
              <a:t>References</a:t>
            </a:r>
          </a:p>
          <a:p>
            <a:pPr marL="228600" indent="-228600">
              <a:lnSpc>
                <a:spcPct val="100000"/>
              </a:lnSpc>
              <a:buAutoNum type="arabicPeriod"/>
            </a:pPr>
            <a:r>
              <a:rPr lang="it-IT" sz="1200" b="0" i="0" u="none" strike="noStrike" kern="1200" baseline="0" dirty="0">
                <a:solidFill>
                  <a:schemeClr val="tx1"/>
                </a:solidFill>
                <a:latin typeface="+mn-lt"/>
                <a:ea typeface="+mn-ea"/>
                <a:cs typeface="+mn-cs"/>
              </a:rPr>
              <a:t>Trojano M </a:t>
            </a:r>
            <a:r>
              <a:rPr lang="it-IT" sz="1200" b="0" i="1" u="none" strike="noStrike" kern="1200" baseline="0" dirty="0">
                <a:solidFill>
                  <a:schemeClr val="tx1"/>
                </a:solidFill>
                <a:latin typeface="+mn-lt"/>
                <a:ea typeface="+mn-ea"/>
                <a:cs typeface="+mn-cs"/>
              </a:rPr>
              <a:t>et al. </a:t>
            </a:r>
            <a:r>
              <a:rPr lang="en-US" sz="1200" b="0" i="1" u="none" strike="noStrike" kern="1200" baseline="0" dirty="0">
                <a:solidFill>
                  <a:schemeClr val="tx1"/>
                </a:solidFill>
                <a:latin typeface="+mn-lt"/>
                <a:ea typeface="+mn-ea"/>
                <a:cs typeface="+mn-cs"/>
              </a:rPr>
              <a:t>Ann Neurol </a:t>
            </a:r>
            <a:r>
              <a:rPr lang="en-US" sz="1200" b="0" i="0" u="none" strike="noStrike" kern="1200" baseline="0" dirty="0">
                <a:solidFill>
                  <a:schemeClr val="tx1"/>
                </a:solidFill>
                <a:latin typeface="+mn-lt"/>
                <a:ea typeface="+mn-ea"/>
                <a:cs typeface="+mn-cs"/>
              </a:rPr>
              <a:t>2009;66:513–20.</a:t>
            </a:r>
          </a:p>
          <a:p>
            <a:pPr marL="228600" indent="-228600">
              <a:lnSpc>
                <a:spcPct val="100000"/>
              </a:lnSpc>
              <a:buAutoNum type="arabicPeriod"/>
            </a:pPr>
            <a:r>
              <a:rPr lang="en-GB" dirty="0"/>
              <a:t>Trojano M</a:t>
            </a:r>
            <a:r>
              <a:rPr lang="en-GB" baseline="0" dirty="0"/>
              <a:t> </a:t>
            </a:r>
            <a:r>
              <a:rPr lang="en-GB" i="1" dirty="0"/>
              <a:t>et al. Ann Neurol </a:t>
            </a:r>
            <a:r>
              <a:rPr lang="en-GB" dirty="0"/>
              <a:t>2007;61:300–6.</a:t>
            </a:r>
          </a:p>
          <a:p>
            <a:pPr marL="228600" indent="-228600">
              <a:lnSpc>
                <a:spcPct val="100000"/>
              </a:lnSpc>
              <a:buAutoNum type="arabicPeriod"/>
            </a:pPr>
            <a:r>
              <a:rPr lang="en-GB" dirty="0"/>
              <a:t>Shirani A</a:t>
            </a:r>
            <a:r>
              <a:rPr lang="en-GB" baseline="0" dirty="0"/>
              <a:t> </a:t>
            </a:r>
            <a:r>
              <a:rPr lang="en-GB" i="1" dirty="0"/>
              <a:t>et al. JAMA </a:t>
            </a:r>
            <a:r>
              <a:rPr lang="en-GB" dirty="0"/>
              <a:t>2012;308:247–56.</a:t>
            </a:r>
          </a:p>
          <a:p>
            <a:pPr marL="228600" indent="-228600">
              <a:lnSpc>
                <a:spcPct val="100000"/>
              </a:lnSpc>
              <a:buAutoNum type="arabicPeriod"/>
            </a:pPr>
            <a:r>
              <a:rPr lang="it-IT" sz="1200" b="0" i="0" u="none" strike="noStrike" kern="1200" baseline="0" dirty="0">
                <a:solidFill>
                  <a:schemeClr val="tx1"/>
                </a:solidFill>
                <a:latin typeface="+mn-lt"/>
                <a:ea typeface="+mn-ea"/>
                <a:cs typeface="+mn-cs"/>
              </a:rPr>
              <a:t>Rudick RA </a:t>
            </a:r>
            <a:r>
              <a:rPr lang="it-IT"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2006;354:911–23.</a:t>
            </a:r>
          </a:p>
          <a:p>
            <a:pPr marL="228600" indent="-228600">
              <a:lnSpc>
                <a:spcPct val="100000"/>
              </a:lnSpc>
              <a:buAutoNum type="arabicPeriod"/>
            </a:pPr>
            <a:r>
              <a:rPr lang="fr-FR" sz="1200" b="0" i="0" u="none" strike="noStrike" kern="1200" baseline="0" dirty="0">
                <a:solidFill>
                  <a:schemeClr val="tx1"/>
                </a:solidFill>
                <a:latin typeface="+mn-lt"/>
                <a:ea typeface="+mn-ea"/>
                <a:cs typeface="+mn-cs"/>
              </a:rPr>
              <a:t>Coles AJ </a:t>
            </a:r>
            <a:r>
              <a:rPr lang="fr-FR"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2008;359:1786–801.</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Cohen JA </a:t>
            </a:r>
            <a:r>
              <a:rPr lang="da-DK" sz="1200" b="0" i="1" u="none" strike="noStrike" kern="1200" baseline="0" dirty="0">
                <a:solidFill>
                  <a:schemeClr val="tx1"/>
                </a:solidFill>
                <a:latin typeface="+mn-lt"/>
                <a:ea typeface="+mn-ea"/>
                <a:cs typeface="+mn-cs"/>
              </a:rPr>
              <a:t>et al. </a:t>
            </a:r>
            <a:r>
              <a:rPr lang="pt-BR" sz="1200" b="0" i="1" u="none" strike="noStrike" kern="1200" baseline="0" dirty="0">
                <a:solidFill>
                  <a:schemeClr val="tx1"/>
                </a:solidFill>
                <a:latin typeface="+mn-lt"/>
                <a:ea typeface="+mn-ea"/>
                <a:cs typeface="+mn-cs"/>
              </a:rPr>
              <a:t>N Engl J Med </a:t>
            </a:r>
            <a:r>
              <a:rPr lang="pt-BR" sz="1200" b="0" i="0" u="none" strike="noStrike" kern="1200" baseline="0" dirty="0">
                <a:solidFill>
                  <a:schemeClr val="tx1"/>
                </a:solidFill>
                <a:latin typeface="+mn-lt"/>
                <a:ea typeface="+mn-ea"/>
                <a:cs typeface="+mn-cs"/>
              </a:rPr>
              <a:t>2010;362:402–15.</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Cohen JA </a:t>
            </a:r>
            <a:r>
              <a:rPr lang="da-DK"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Lancet </a:t>
            </a:r>
            <a:r>
              <a:rPr lang="en-US" sz="1200" b="0" i="0" u="none" strike="noStrike" kern="1200" baseline="0" dirty="0">
                <a:solidFill>
                  <a:schemeClr val="tx1"/>
                </a:solidFill>
                <a:latin typeface="+mn-lt"/>
                <a:ea typeface="+mn-ea"/>
                <a:cs typeface="+mn-cs"/>
              </a:rPr>
              <a:t>2012;380:1819–28.</a:t>
            </a:r>
          </a:p>
          <a:p>
            <a:pPr marL="228600" indent="-228600">
              <a:lnSpc>
                <a:spcPct val="100000"/>
              </a:lnSpc>
              <a:buAutoNum type="arabicPeriod"/>
            </a:pPr>
            <a:r>
              <a:rPr lang="da-DK" sz="1200" b="0" i="0" u="none" strike="noStrike" kern="1200" baseline="0" dirty="0">
                <a:solidFill>
                  <a:schemeClr val="tx1"/>
                </a:solidFill>
                <a:latin typeface="+mn-lt"/>
                <a:ea typeface="+mn-ea"/>
                <a:cs typeface="+mn-cs"/>
              </a:rPr>
              <a:t>Coles AJ </a:t>
            </a:r>
            <a:r>
              <a:rPr lang="da-DK"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Lancet </a:t>
            </a:r>
            <a:r>
              <a:rPr lang="en-GB" sz="1200" b="0" i="0" u="none" strike="noStrike" kern="1200" baseline="0" dirty="0">
                <a:solidFill>
                  <a:schemeClr val="tx1"/>
                </a:solidFill>
                <a:latin typeface="+mn-lt"/>
                <a:ea typeface="+mn-ea"/>
                <a:cs typeface="+mn-cs"/>
              </a:rPr>
              <a:t>2012;380:1829–39.</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Coles AJ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Neurology </a:t>
            </a:r>
            <a:r>
              <a:rPr lang="en-GB" sz="1200" b="0" i="0" u="none" strike="noStrike" kern="1200" baseline="0" dirty="0">
                <a:solidFill>
                  <a:schemeClr val="tx1"/>
                </a:solidFill>
                <a:latin typeface="+mn-lt"/>
                <a:ea typeface="+mn-ea"/>
                <a:cs typeface="+mn-cs"/>
              </a:rPr>
              <a:t>2012;78:</a:t>
            </a:r>
            <a:r>
              <a:rPr lang="en-US" sz="1200" b="0" i="0" u="none" strike="noStrike" kern="1200" baseline="0" dirty="0">
                <a:solidFill>
                  <a:schemeClr val="tx1"/>
                </a:solidFill>
                <a:latin typeface="+mn-lt"/>
                <a:ea typeface="+mn-ea"/>
                <a:cs typeface="+mn-cs"/>
              </a:rPr>
              <a:t>1069–78.</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 </a:t>
            </a:r>
            <a:r>
              <a:rPr lang="it-IT" sz="1200" b="0" i="0" u="none" strike="noStrike" kern="1200" baseline="0" dirty="0">
                <a:solidFill>
                  <a:schemeClr val="tx1"/>
                </a:solidFill>
                <a:latin typeface="+mn-lt"/>
                <a:ea typeface="+mn-ea"/>
                <a:cs typeface="+mn-cs"/>
              </a:rPr>
              <a:t>Polman CH </a:t>
            </a:r>
            <a:r>
              <a:rPr lang="it-IT"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 Engl J Med </a:t>
            </a:r>
            <a:r>
              <a:rPr lang="en-US" sz="1200" b="0" i="0" u="none" strike="noStrike" kern="1200" baseline="0" dirty="0">
                <a:solidFill>
                  <a:schemeClr val="tx1"/>
                </a:solidFill>
                <a:latin typeface="+mn-lt"/>
                <a:ea typeface="+mn-ea"/>
                <a:cs typeface="+mn-cs"/>
              </a:rPr>
              <a:t>2006;354:899–910.</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 O’Connor P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 Engl J Med </a:t>
            </a:r>
            <a:r>
              <a:rPr lang="en-US" sz="1200" b="0" i="0" u="none" strike="noStrike" kern="1200" baseline="0" dirty="0">
                <a:solidFill>
                  <a:schemeClr val="tx1"/>
                </a:solidFill>
                <a:latin typeface="+mn-lt"/>
                <a:ea typeface="+mn-ea"/>
                <a:cs typeface="+mn-cs"/>
              </a:rPr>
              <a:t>2011;365:1293–303.</a:t>
            </a:r>
          </a:p>
          <a:p>
            <a:pPr marL="228600" indent="-228600">
              <a:lnSpc>
                <a:spcPct val="100000"/>
              </a:lnSpc>
              <a:buAutoNum type="arabicPeriod"/>
            </a:pPr>
            <a:r>
              <a:rPr lang="en-US" sz="1200" b="0" i="0" u="none" strike="noStrike" kern="1200" baseline="0" dirty="0">
                <a:solidFill>
                  <a:schemeClr val="tx1"/>
                </a:solidFill>
                <a:latin typeface="+mn-lt"/>
                <a:ea typeface="+mn-ea"/>
                <a:cs typeface="+mn-cs"/>
              </a:rPr>
              <a:t>Tedeholm H </a:t>
            </a:r>
            <a:r>
              <a:rPr lang="en-US"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Mult Scler </a:t>
            </a:r>
            <a:r>
              <a:rPr lang="en-US" sz="1200" b="0" i="0" u="none" strike="noStrike" kern="1200" baseline="0" dirty="0">
                <a:solidFill>
                  <a:schemeClr val="tx1"/>
                </a:solidFill>
                <a:latin typeface="+mn-lt"/>
                <a:ea typeface="+mn-ea"/>
                <a:cs typeface="+mn-cs"/>
              </a:rPr>
              <a:t>2013;19:765–74.</a:t>
            </a:r>
          </a:p>
          <a:p>
            <a:pPr marL="228600" indent="-228600">
              <a:lnSpc>
                <a:spcPct val="100000"/>
              </a:lnSpc>
              <a:buAutoNum type="arabicPeriod"/>
            </a:pPr>
            <a:r>
              <a:rPr lang="en-GB" sz="1200" b="0" i="0" u="none" strike="noStrike" kern="1200" baseline="0" dirty="0">
                <a:solidFill>
                  <a:schemeClr val="tx1"/>
                </a:solidFill>
                <a:latin typeface="+mn-lt"/>
                <a:ea typeface="+mn-ea"/>
                <a:cs typeface="+mn-cs"/>
              </a:rPr>
              <a:t>Fiddes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a:t>
            </a:r>
            <a:r>
              <a:rPr lang="en-US" sz="1200" b="0" i="0" u="none" strike="noStrike" kern="1200" baseline="0" dirty="0">
                <a:solidFill>
                  <a:schemeClr val="tx1"/>
                </a:solidFill>
                <a:latin typeface="+mn-lt"/>
                <a:ea typeface="+mn-ea"/>
                <a:cs typeface="+mn-cs"/>
              </a:rPr>
              <a:t>2014;261:1851–6.</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26</a:t>
            </a:fld>
            <a:endParaRPr lang="en-GB" dirty="0"/>
          </a:p>
        </p:txBody>
      </p:sp>
    </p:spTree>
    <p:extLst>
      <p:ext uri="{BB962C8B-B14F-4D97-AF65-F5344CB8AC3E}">
        <p14:creationId xmlns:p14="http://schemas.microsoft.com/office/powerpoint/2010/main" val="2204103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dirty="0"/>
              <a:t>It is not always straightforward to choose the most appropriate DMT.</a:t>
            </a:r>
          </a:p>
          <a:p>
            <a:pPr>
              <a:lnSpc>
                <a:spcPct val="100000"/>
              </a:lnSpc>
            </a:pPr>
            <a:endParaRPr lang="en-GB" dirty="0"/>
          </a:p>
          <a:p>
            <a:pPr>
              <a:lnSpc>
                <a:spcPct val="100000"/>
              </a:lnSpc>
            </a:pPr>
            <a:r>
              <a:rPr lang="en-GB" dirty="0"/>
              <a:t>Each DMT</a:t>
            </a:r>
            <a:r>
              <a:rPr lang="en-GB" baseline="0" dirty="0"/>
              <a:t> </a:t>
            </a:r>
            <a:r>
              <a:rPr lang="en-GB" dirty="0"/>
              <a:t>is associated with a particular set of benefits and risks (e.g. possible side effects).</a:t>
            </a:r>
          </a:p>
          <a:p>
            <a:pPr>
              <a:lnSpc>
                <a:spcPct val="100000"/>
              </a:lnSpc>
            </a:pPr>
            <a:endParaRPr lang="en-GB" dirty="0"/>
          </a:p>
          <a:p>
            <a:pPr>
              <a:lnSpc>
                <a:spcPct val="100000"/>
              </a:lnSpc>
            </a:pPr>
            <a:r>
              <a:rPr lang="en-GB" dirty="0"/>
              <a:t>They</a:t>
            </a:r>
            <a:r>
              <a:rPr lang="en-GB" baseline="0" dirty="0"/>
              <a:t> have a v</a:t>
            </a:r>
            <a:r>
              <a:rPr lang="en-GB" dirty="0"/>
              <a:t>ariety of:</a:t>
            </a:r>
          </a:p>
          <a:p>
            <a:pPr marL="171450" lvl="0" indent="-171450">
              <a:lnSpc>
                <a:spcPct val="100000"/>
              </a:lnSpc>
              <a:buFont typeface="Arial" panose="020B0604020202020204" pitchFamily="34" charset="0"/>
              <a:buChar char="•"/>
            </a:pPr>
            <a:r>
              <a:rPr lang="en-GB" dirty="0"/>
              <a:t>mechanisms of action</a:t>
            </a:r>
          </a:p>
          <a:p>
            <a:pPr marL="171450" lvl="0" indent="-171450">
              <a:lnSpc>
                <a:spcPct val="100000"/>
              </a:lnSpc>
              <a:buFont typeface="Arial" panose="020B0604020202020204" pitchFamily="34" charset="0"/>
              <a:buChar char="•"/>
            </a:pPr>
            <a:r>
              <a:rPr lang="en-GB" dirty="0"/>
              <a:t>formulations</a:t>
            </a:r>
          </a:p>
          <a:p>
            <a:pPr marL="171450" lvl="0" indent="-171450">
              <a:lnSpc>
                <a:spcPct val="100000"/>
              </a:lnSpc>
              <a:buFont typeface="Arial" panose="020B0604020202020204" pitchFamily="34" charset="0"/>
              <a:buChar char="•"/>
            </a:pPr>
            <a:r>
              <a:rPr lang="en-GB" dirty="0"/>
              <a:t>routes of administration.</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27</a:t>
            </a:fld>
            <a:endParaRPr lang="en-GB" dirty="0"/>
          </a:p>
        </p:txBody>
      </p:sp>
    </p:spTree>
    <p:extLst>
      <p:ext uri="{BB962C8B-B14F-4D97-AF65-F5344CB8AC3E}">
        <p14:creationId xmlns:p14="http://schemas.microsoft.com/office/powerpoint/2010/main" val="156291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Sormani </a:t>
            </a:r>
            <a:r>
              <a:rPr lang="en-GB" b="0" i="1" dirty="0"/>
              <a:t>et al.</a:t>
            </a:r>
            <a:r>
              <a:rPr lang="en-GB" b="0" i="0" dirty="0"/>
              <a:t>, 2010</a:t>
            </a:r>
          </a:p>
          <a:p>
            <a:r>
              <a:rPr lang="en-US" sz="1200" b="0" i="0" u="none" strike="noStrike" kern="1200" baseline="0" dirty="0">
                <a:solidFill>
                  <a:schemeClr val="tx1"/>
                </a:solidFill>
                <a:latin typeface="+mn-lt"/>
                <a:ea typeface="+mn-ea"/>
                <a:cs typeface="+mn-cs"/>
              </a:rPr>
              <a:t>Meta-analysis of all published clinical trials in RRMS (19 trials, 10 009 people)</a:t>
            </a:r>
          </a:p>
          <a:p>
            <a:endParaRPr lang="en-GB" b="0" i="0" dirty="0"/>
          </a:p>
          <a:p>
            <a:r>
              <a:rPr lang="en-GB" b="0" i="0" dirty="0"/>
              <a:t>Sormani and Bruzzi, 2013</a:t>
            </a:r>
          </a:p>
          <a:p>
            <a:r>
              <a:rPr lang="en-US" sz="1200" b="0" i="0" u="none" strike="noStrike" kern="1200" baseline="0" dirty="0">
                <a:solidFill>
                  <a:schemeClr val="tx1"/>
                </a:solidFill>
                <a:latin typeface="+mn-lt"/>
                <a:ea typeface="+mn-ea"/>
                <a:cs typeface="+mn-cs"/>
              </a:rPr>
              <a:t>Meta-analysis of all clinical trials in RRMS published between 1 September 2008 and 31 October 2012 (31 trials, 18 901 people)</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Sormani </a:t>
            </a:r>
            <a:r>
              <a:rPr lang="en-GB" b="0" i="1" dirty="0"/>
              <a:t>et al.</a:t>
            </a:r>
            <a:r>
              <a:rPr lang="en-GB" b="0" i="0" dirty="0"/>
              <a:t>, 2009</a:t>
            </a:r>
          </a:p>
          <a:p>
            <a:r>
              <a:rPr lang="en-US" sz="1200" b="0" i="0" u="none" strike="noStrike" kern="1200" baseline="0" dirty="0">
                <a:solidFill>
                  <a:schemeClr val="tx1"/>
                </a:solidFill>
                <a:latin typeface="+mn-lt"/>
                <a:ea typeface="+mn-ea"/>
                <a:cs typeface="+mn-cs"/>
              </a:rPr>
              <a:t>Meta-analysis of all clinical trials in RRMS published before 1 September 2008 (23 trials, 6591 people)</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Sormani </a:t>
            </a:r>
            <a:r>
              <a:rPr lang="en-GB" b="0" i="1" dirty="0"/>
              <a:t>et al.</a:t>
            </a:r>
            <a:r>
              <a:rPr lang="en-GB" b="0" i="0" dirty="0"/>
              <a:t>, 2014</a:t>
            </a:r>
          </a:p>
          <a:p>
            <a:r>
              <a:rPr lang="en-US" sz="1200" b="0" i="0" u="none" strike="noStrike" kern="1200" baseline="0" dirty="0">
                <a:solidFill>
                  <a:schemeClr val="tx1"/>
                </a:solidFill>
                <a:latin typeface="+mn-lt"/>
                <a:ea typeface="+mn-ea"/>
                <a:cs typeface="+mn-cs"/>
              </a:rPr>
              <a:t>Meta-analysis of all published clinical trials in </a:t>
            </a:r>
            <a:r>
              <a:rPr lang="en-GB" sz="1200" b="0" i="0" u="none" strike="noStrike" kern="1200" baseline="0" dirty="0">
                <a:solidFill>
                  <a:schemeClr val="tx1"/>
                </a:solidFill>
                <a:latin typeface="+mn-lt"/>
                <a:ea typeface="+mn-ea"/>
                <a:cs typeface="+mn-cs"/>
              </a:rPr>
              <a:t>RRMS of at least 2 years in </a:t>
            </a:r>
            <a:r>
              <a:rPr lang="en-US" sz="1200" b="0" i="0" u="none" strike="noStrike" kern="1200" baseline="0" dirty="0">
                <a:solidFill>
                  <a:schemeClr val="tx1"/>
                </a:solidFill>
                <a:latin typeface="+mn-lt"/>
                <a:ea typeface="+mn-ea"/>
                <a:cs typeface="+mn-cs"/>
              </a:rPr>
              <a:t>duration published before December 2012 (13 trials, more than 13 500 people)</a:t>
            </a:r>
            <a:endParaRPr lang="en-GB" b="0" i="0" dirty="0"/>
          </a:p>
          <a:p>
            <a:endParaRPr lang="en-GB" dirty="0"/>
          </a:p>
          <a:p>
            <a:r>
              <a:rPr lang="en-GB" dirty="0"/>
              <a:t>The</a:t>
            </a:r>
            <a:r>
              <a:rPr lang="en-GB" baseline="0" dirty="0"/>
              <a:t> </a:t>
            </a:r>
            <a:r>
              <a:rPr lang="en-GB" dirty="0"/>
              <a:t>correlation between the effects of treatment </a:t>
            </a:r>
            <a:r>
              <a:rPr lang="en-GB" b="0" dirty="0"/>
              <a:t>on brain atrophy and </a:t>
            </a:r>
            <a:r>
              <a:rPr lang="en-GB" dirty="0"/>
              <a:t>disability </a:t>
            </a:r>
            <a:r>
              <a:rPr lang="en-US" dirty="0"/>
              <a:t>progression</a:t>
            </a:r>
            <a:r>
              <a:rPr lang="en-US" baseline="30000" dirty="0"/>
              <a:t> </a:t>
            </a:r>
            <a:r>
              <a:rPr lang="en-GB" dirty="0"/>
              <a:t>is </a:t>
            </a:r>
            <a:r>
              <a:rPr lang="en-GB" u="none" dirty="0"/>
              <a:t>independent</a:t>
            </a:r>
            <a:r>
              <a:rPr lang="en-GB" dirty="0"/>
              <a:t> of the correlation between the effects of treatment on MRI lesions and disability progression. T</a:t>
            </a:r>
            <a:r>
              <a:rPr lang="en-US" sz="1200" b="0" i="0" u="none" strike="noStrike" kern="1200" baseline="0" dirty="0">
                <a:solidFill>
                  <a:schemeClr val="tx1"/>
                </a:solidFill>
                <a:latin typeface="+mn-lt"/>
                <a:ea typeface="+mn-ea"/>
                <a:cs typeface="+mn-cs"/>
              </a:rPr>
              <a:t>he correlation with disability </a:t>
            </a:r>
            <a:r>
              <a:rPr lang="en-GB" sz="1200" b="0" i="0" u="none" strike="noStrike" kern="1200" baseline="0" dirty="0">
                <a:solidFill>
                  <a:schemeClr val="tx1"/>
                </a:solidFill>
                <a:latin typeface="+mn-lt"/>
                <a:ea typeface="+mn-ea"/>
                <a:cs typeface="+mn-cs"/>
              </a:rPr>
              <a:t>progression is greater when both of these MRI markers are combined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R</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 0.75).</a:t>
            </a:r>
            <a:r>
              <a:rPr lang="en-US" sz="1200" b="0" i="0" u="none" strike="noStrike" kern="1200" baseline="30000" dirty="0">
                <a:solidFill>
                  <a:schemeClr val="tx1"/>
                </a:solidFill>
                <a:latin typeface="+mn-lt"/>
                <a:ea typeface="+mn-ea"/>
                <a:cs typeface="+mn-cs"/>
              </a:rPr>
              <a:t>4</a:t>
            </a:r>
            <a:endParaRPr lang="en-GB" dirty="0"/>
          </a:p>
          <a:p>
            <a:endParaRPr lang="en-GB" dirty="0"/>
          </a:p>
          <a:p>
            <a:r>
              <a:rPr lang="en-GB" dirty="0"/>
              <a:t>Evidence</a:t>
            </a:r>
            <a:r>
              <a:rPr lang="en-GB" baseline="0" dirty="0"/>
              <a:t> further suggests that:</a:t>
            </a:r>
          </a:p>
          <a:p>
            <a:pPr marL="171450" indent="-171450">
              <a:buFont typeface="Arial" panose="020B0604020202020204" pitchFamily="34" charset="0"/>
              <a:buChar char="•"/>
            </a:pPr>
            <a:r>
              <a:rPr lang="en-GB" baseline="0" dirty="0"/>
              <a:t>b</a:t>
            </a:r>
            <a:r>
              <a:rPr lang="en-GB" sz="1200" b="0" i="0" u="none" strike="noStrike" kern="1200" baseline="0" dirty="0">
                <a:solidFill>
                  <a:schemeClr val="tx1"/>
                </a:solidFill>
                <a:latin typeface="+mn-lt"/>
                <a:ea typeface="+mn-ea"/>
                <a:cs typeface="+mn-cs"/>
              </a:rPr>
              <a:t>rain atrophy and lesion volume both </a:t>
            </a:r>
            <a:r>
              <a:rPr lang="en-US" sz="1200" b="0" i="0" u="none" strike="noStrike" kern="1200" baseline="0" dirty="0">
                <a:solidFill>
                  <a:schemeClr val="tx1"/>
                </a:solidFill>
                <a:latin typeface="+mn-lt"/>
                <a:ea typeface="+mn-ea"/>
                <a:cs typeface="+mn-cs"/>
              </a:rPr>
              <a:t>predict disability progression</a:t>
            </a:r>
            <a:r>
              <a:rPr lang="en-US" sz="1200" b="0" i="0" u="none" strike="noStrike" kern="1200" baseline="30000" dirty="0">
                <a:solidFill>
                  <a:schemeClr val="tx1"/>
                </a:solidFill>
                <a:latin typeface="+mn-lt"/>
                <a:ea typeface="+mn-ea"/>
                <a:cs typeface="+mn-cs"/>
              </a:rPr>
              <a:t>5</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an initial poor response to DMT, as measured by active and new lesions, predicts relapses and disability progression.</a:t>
            </a:r>
            <a:r>
              <a:rPr lang="en-GB" sz="1200" b="0" i="0" u="none" strike="noStrike" kern="1200" baseline="30000" dirty="0">
                <a:solidFill>
                  <a:schemeClr val="tx1"/>
                </a:solidFill>
                <a:latin typeface="+mn-lt"/>
                <a:ea typeface="+mn-ea"/>
                <a:cs typeface="+mn-cs"/>
              </a:rPr>
              <a:t>6</a:t>
            </a:r>
            <a:endParaRPr lang="en-US" sz="1200" b="0" i="0" u="none" strike="noStrike" kern="1200" baseline="0" dirty="0">
              <a:solidFill>
                <a:schemeClr val="tx1"/>
              </a:solidFill>
              <a:latin typeface="+mn-lt"/>
              <a:ea typeface="+mn-ea"/>
              <a:cs typeface="+mn-cs"/>
            </a:endParaRPr>
          </a:p>
          <a:p>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Evidence</a:t>
            </a:r>
            <a:r>
              <a:rPr lang="en-GB" b="0" baseline="0" dirty="0"/>
              <a:t> suggests that </a:t>
            </a:r>
            <a:r>
              <a:rPr lang="en-GB" b="0" dirty="0"/>
              <a:t>all parameters predictive of future relapses and disability progression should</a:t>
            </a:r>
            <a:r>
              <a:rPr lang="en-GB" b="0" baseline="0" dirty="0"/>
              <a:t> be included </a:t>
            </a:r>
            <a:r>
              <a:rPr lang="en-GB" b="0" dirty="0"/>
              <a:t>in assessments of disease activity.</a:t>
            </a:r>
          </a:p>
          <a:p>
            <a:endParaRPr lang="en-GB" b="1" i="1" dirty="0"/>
          </a:p>
          <a:p>
            <a:r>
              <a:rPr lang="en-GB" b="1" i="0"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Sormani MP </a:t>
            </a:r>
            <a:r>
              <a:rPr lang="it-IT" i="1" dirty="0"/>
              <a:t>et al.</a:t>
            </a:r>
            <a:r>
              <a:rPr lang="en-GB" dirty="0"/>
              <a:t> </a:t>
            </a:r>
            <a:r>
              <a:rPr lang="en-GB" i="1" dirty="0"/>
              <a:t>Neurology </a:t>
            </a:r>
            <a:r>
              <a:rPr lang="en-GB" dirty="0"/>
              <a:t>2010;75:302–9.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Bruzzi P. </a:t>
            </a:r>
            <a:r>
              <a:rPr lang="en-GB" i="1" dirty="0"/>
              <a:t>Lancet Neurol </a:t>
            </a:r>
            <a:r>
              <a:rPr lang="en-GB" dirty="0"/>
              <a:t>2013;12:669–76.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Sormani MP </a:t>
            </a:r>
            <a:r>
              <a:rPr lang="it-IT" i="1" dirty="0"/>
              <a:t>et al.</a:t>
            </a:r>
            <a:r>
              <a:rPr lang="en-GB" dirty="0"/>
              <a:t> </a:t>
            </a:r>
            <a:r>
              <a:rPr lang="en-GB" i="1" dirty="0"/>
              <a:t>Ann Neurol </a:t>
            </a:r>
            <a:r>
              <a:rPr lang="en-GB" dirty="0"/>
              <a:t>2009;65:268–75.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Sormani MP </a:t>
            </a:r>
            <a:r>
              <a:rPr lang="en-GB" i="1" dirty="0"/>
              <a:t>et al</a:t>
            </a:r>
            <a:r>
              <a:rPr lang="en-GB" dirty="0"/>
              <a:t>.</a:t>
            </a:r>
            <a:r>
              <a:rPr lang="en-GB" i="1" dirty="0"/>
              <a:t> Ann Neurol </a:t>
            </a:r>
            <a:r>
              <a:rPr lang="en-GB" dirty="0"/>
              <a:t>2014;75:43–9.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a:solidFill>
                  <a:schemeClr val="tx1"/>
                </a:solidFill>
                <a:latin typeface="+mn-lt"/>
                <a:ea typeface="+mn-ea"/>
                <a:cs typeface="+mn-cs"/>
              </a:rPr>
              <a:t>Popescu V </a:t>
            </a:r>
            <a:r>
              <a:rPr lang="en-GB" sz="1200" b="0" i="1" u="none" strike="noStrike" kern="1200" baseline="0" dirty="0">
                <a:solidFill>
                  <a:schemeClr val="tx1"/>
                </a:solidFill>
                <a:latin typeface="+mn-lt"/>
                <a:ea typeface="+mn-ea"/>
                <a:cs typeface="+mn-cs"/>
              </a:rPr>
              <a:t>et al.</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 Neurol Neurosurg Psychiatry </a:t>
            </a:r>
            <a:r>
              <a:rPr lang="en-US" sz="1200" b="0" i="0" u="none" strike="noStrike" kern="1200" baseline="0" dirty="0">
                <a:solidFill>
                  <a:schemeClr val="tx1"/>
                </a:solidFill>
                <a:latin typeface="+mn-lt"/>
                <a:ea typeface="+mn-ea"/>
                <a:cs typeface="+mn-cs"/>
              </a:rPr>
              <a:t>2013;84:1082–91.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Dobson R </a:t>
            </a:r>
            <a:r>
              <a:rPr lang="en-US" sz="1200" b="0" i="1" u="none" strike="noStrike" kern="1200" baseline="0" dirty="0">
                <a:solidFill>
                  <a:schemeClr val="tx1"/>
                </a:solidFill>
                <a:latin typeface="+mn-lt"/>
                <a:ea typeface="+mn-ea"/>
                <a:cs typeface="+mn-cs"/>
              </a:rPr>
              <a:t>et al. Neurology </a:t>
            </a:r>
            <a:r>
              <a:rPr lang="en-US" sz="1200" b="0" i="0" u="none" strike="noStrike" kern="1200" baseline="0" dirty="0">
                <a:solidFill>
                  <a:schemeClr val="tx1"/>
                </a:solidFill>
                <a:latin typeface="+mn-lt"/>
                <a:ea typeface="+mn-ea"/>
                <a:cs typeface="+mn-cs"/>
              </a:rPr>
              <a:t>2014;82:248–54.</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28</a:t>
            </a:fld>
            <a:endParaRPr lang="en-GB" dirty="0"/>
          </a:p>
        </p:txBody>
      </p:sp>
    </p:spTree>
    <p:extLst>
      <p:ext uri="{BB962C8B-B14F-4D97-AF65-F5344CB8AC3E}">
        <p14:creationId xmlns:p14="http://schemas.microsoft.com/office/powerpoint/2010/main" val="123574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clinician's perception of 'disease activity' has a direct impact on his/her prescribing and management of the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danger of assuming that the disease is not active is that treatment will not be initiated or continued.</a:t>
            </a:r>
          </a:p>
          <a:p>
            <a:endParaRPr lang="en-GB" baseline="0" dirty="0"/>
          </a:p>
          <a:p>
            <a:r>
              <a:rPr lang="en-GB" baseline="0" dirty="0"/>
              <a:t>There is not yet a large enough evidence base to recommend monitoring candidate parameters; clinicians should keep up-to-date with the evidence as it grows.</a:t>
            </a:r>
          </a:p>
        </p:txBody>
      </p:sp>
      <p:sp>
        <p:nvSpPr>
          <p:cNvPr id="4" name="Slide Number Placeholder 3"/>
          <p:cNvSpPr>
            <a:spLocks noGrp="1"/>
          </p:cNvSpPr>
          <p:nvPr>
            <p:ph type="sldNum" sz="quarter" idx="10"/>
          </p:nvPr>
        </p:nvSpPr>
        <p:spPr/>
        <p:txBody>
          <a:bodyPr/>
          <a:lstStyle/>
          <a:p>
            <a:fld id="{75ABF00B-E759-44FA-A485-6C01B3164ED1}" type="slidenum">
              <a:rPr lang="en-GB" smtClean="0"/>
              <a:pPr/>
              <a:t>29</a:t>
            </a:fld>
            <a:endParaRPr lang="en-GB" dirty="0"/>
          </a:p>
        </p:txBody>
      </p:sp>
    </p:spTree>
    <p:extLst>
      <p:ext uri="{BB962C8B-B14F-4D97-AF65-F5344CB8AC3E}">
        <p14:creationId xmlns:p14="http://schemas.microsoft.com/office/powerpoint/2010/main" val="1773377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NB: 'Switching to a different DMT’ is in reference to patients receiving maintenance therapy.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patients receiving induction therapies, which are, by definition, given as a short course, reactivation of disease may be an indication to</a:t>
            </a:r>
            <a:r>
              <a:rPr lang="en-GB" baseline="0" dirty="0"/>
              <a:t> re-treat.</a:t>
            </a:r>
            <a:endParaRPr lang="en-US"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30</a:t>
            </a:fld>
            <a:endParaRPr lang="en-GB" dirty="0"/>
          </a:p>
        </p:txBody>
      </p:sp>
    </p:spTree>
    <p:extLst>
      <p:ext uri="{BB962C8B-B14F-4D97-AF65-F5344CB8AC3E}">
        <p14:creationId xmlns:p14="http://schemas.microsoft.com/office/powerpoint/2010/main" val="157450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a:t>
            </a:fld>
            <a:endParaRPr lang="en-GB" dirty="0"/>
          </a:p>
        </p:txBody>
      </p:sp>
    </p:spTree>
    <p:extLst>
      <p:ext uri="{BB962C8B-B14F-4D97-AF65-F5344CB8AC3E}">
        <p14:creationId xmlns:p14="http://schemas.microsoft.com/office/powerpoint/2010/main" val="395210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31</a:t>
            </a:fld>
            <a:endParaRPr lang="en-GB" dirty="0"/>
          </a:p>
        </p:txBody>
      </p:sp>
    </p:spTree>
    <p:extLst>
      <p:ext uri="{BB962C8B-B14F-4D97-AF65-F5344CB8AC3E}">
        <p14:creationId xmlns:p14="http://schemas.microsoft.com/office/powerpoint/2010/main" val="1913565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32</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33</a:t>
            </a:fld>
            <a:endParaRPr lang="en-GB" dirty="0"/>
          </a:p>
        </p:txBody>
      </p:sp>
    </p:spTree>
    <p:extLst>
      <p:ext uri="{BB962C8B-B14F-4D97-AF65-F5344CB8AC3E}">
        <p14:creationId xmlns:p14="http://schemas.microsoft.com/office/powerpoint/2010/main" val="2695039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34</a:t>
            </a:fld>
            <a:endParaRPr lang="en-GB" dirty="0"/>
          </a:p>
        </p:txBody>
      </p:sp>
    </p:spTree>
    <p:extLst>
      <p:ext uri="{BB962C8B-B14F-4D97-AF65-F5344CB8AC3E}">
        <p14:creationId xmlns:p14="http://schemas.microsoft.com/office/powerpoint/2010/main" val="2695039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35</a:t>
            </a:fld>
            <a:endParaRPr lang="en-GB" dirty="0"/>
          </a:p>
        </p:txBody>
      </p:sp>
    </p:spTree>
    <p:extLst>
      <p:ext uri="{BB962C8B-B14F-4D97-AF65-F5344CB8AC3E}">
        <p14:creationId xmlns:p14="http://schemas.microsoft.com/office/powerpoint/2010/main" val="2695039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36</a:t>
            </a:fld>
            <a:endParaRPr lang="en-GB" dirty="0"/>
          </a:p>
        </p:txBody>
      </p:sp>
    </p:spTree>
    <p:extLst>
      <p:ext uri="{BB962C8B-B14F-4D97-AF65-F5344CB8AC3E}">
        <p14:creationId xmlns:p14="http://schemas.microsoft.com/office/powerpoint/2010/main" val="1913565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37</a:t>
            </a:fld>
            <a:endParaRPr lang="en-GB" dirty="0"/>
          </a:p>
        </p:txBody>
      </p:sp>
    </p:spTree>
    <p:extLst>
      <p:ext uri="{BB962C8B-B14F-4D97-AF65-F5344CB8AC3E}">
        <p14:creationId xmlns:p14="http://schemas.microsoft.com/office/powerpoint/2010/main" val="911275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16F088-1C65-4156-93BA-DA2F7C5F580D}" type="slidenum">
              <a:rPr lang="en-GB" smtClean="0"/>
              <a:pPr/>
              <a:t>38</a:t>
            </a:fld>
            <a:endParaRPr lang="en-GB" dirty="0"/>
          </a:p>
        </p:txBody>
      </p:sp>
    </p:spTree>
    <p:extLst>
      <p:ext uri="{BB962C8B-B14F-4D97-AF65-F5344CB8AC3E}">
        <p14:creationId xmlns:p14="http://schemas.microsoft.com/office/powerpoint/2010/main" val="155551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5</a:t>
            </a:fld>
            <a:endParaRPr lang="en-GB" dirty="0"/>
          </a:p>
        </p:txBody>
      </p:sp>
    </p:spTree>
    <p:extLst>
      <p:ext uri="{BB962C8B-B14F-4D97-AF65-F5344CB8AC3E}">
        <p14:creationId xmlns:p14="http://schemas.microsoft.com/office/powerpoint/2010/main" val="178175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a summary slide;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information about each of these points can be found on subsequent slides.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Evidence shows that time really matters in multiple sclerosis.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Disease</a:t>
            </a:r>
            <a:r>
              <a:rPr lang="en-GB" b="1" dirty="0">
                <a:solidFill>
                  <a:schemeClr val="tx1"/>
                </a:solidFill>
              </a:rPr>
              <a:t> activity persists even if clinical symptoms are absent</a:t>
            </a:r>
            <a:endParaRPr lang="en-US"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Ongoing disease </a:t>
            </a:r>
            <a:r>
              <a:rPr lang="en-GB" sz="1200" b="0" dirty="0">
                <a:solidFill>
                  <a:schemeClr val="tx1"/>
                </a:solidFill>
              </a:rPr>
              <a:t>activity consists of both diffuse tissue damage and development of discrete macroscopic lesions in the white and grey matter of the CNS.</a:t>
            </a:r>
            <a:r>
              <a:rPr lang="en-GB" sz="1200" b="0" baseline="30000" dirty="0">
                <a:solidFill>
                  <a:schemeClr val="tx1"/>
                </a:solidFill>
              </a:rPr>
              <a:t>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Neurological reserve must be preserved</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Neurological reserve can be depleted </a:t>
            </a:r>
            <a:r>
              <a:rPr lang="en-GB" sz="1200" dirty="0">
                <a:solidFill>
                  <a:schemeClr val="tx1"/>
                </a:solidFill>
              </a:rPr>
              <a:t>even during periods of clinical remission if disease activity is not controlled.</a:t>
            </a:r>
            <a:r>
              <a:rPr lang="en-GB" sz="1200" baseline="30000" dirty="0">
                <a:solidFill>
                  <a:schemeClr val="tx1"/>
                </a:solidFill>
              </a:rPr>
              <a:t>2–4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Cognitive impairment has practical implications</a:t>
            </a: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Cognitive </a:t>
            </a:r>
            <a:r>
              <a:rPr lang="en-GB" sz="1200" b="0" dirty="0">
                <a:solidFill>
                  <a:schemeClr val="tx1"/>
                </a:solidFill>
              </a:rPr>
              <a:t>impairment in early MS manifests covertly as fatigue, and reduces quality of life,</a:t>
            </a:r>
            <a:r>
              <a:rPr lang="en-GB" sz="1200" b="0" baseline="30000" dirty="0">
                <a:solidFill>
                  <a:schemeClr val="tx1"/>
                </a:solidFill>
              </a:rPr>
              <a:t>5 </a:t>
            </a:r>
            <a:r>
              <a:rPr lang="en-GB" sz="1200" b="0" dirty="0">
                <a:solidFill>
                  <a:schemeClr val="tx1"/>
                </a:solidFill>
              </a:rPr>
              <a:t>daily functioning and employability.</a:t>
            </a:r>
            <a:r>
              <a:rPr lang="en-GB" sz="1200" b="0" baseline="30000" dirty="0">
                <a:solidFill>
                  <a:schemeClr val="tx1"/>
                </a:solidFill>
              </a:rPr>
              <a:t>6</a:t>
            </a:r>
            <a:endParaRPr lang="en-GB" sz="1200" b="0" baseline="300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Cognitive impairment predicts disability progression</a:t>
            </a: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Baseline </a:t>
            </a:r>
            <a:r>
              <a:rPr lang="en-GB" sz="1200" b="0" dirty="0">
                <a:solidFill>
                  <a:schemeClr val="tx1"/>
                </a:solidFill>
              </a:rPr>
              <a:t>cognitive function is predictive of clinical disability progression in </a:t>
            </a:r>
            <a:r>
              <a:rPr lang="en-GB" sz="1200" dirty="0">
                <a:solidFill>
                  <a:schemeClr val="tx1"/>
                </a:solidFill>
              </a:rPr>
              <a:t>patients with RRMS.</a:t>
            </a:r>
            <a:r>
              <a:rPr lang="en-GB" sz="1200" baseline="30000" dirty="0">
                <a:solidFill>
                  <a:schemeClr val="tx1"/>
                </a:solidFill>
              </a:rPr>
              <a:t>7,8</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Filippi M, Rocca MA</a:t>
            </a:r>
            <a:r>
              <a:rPr lang="en-GB" dirty="0"/>
              <a:t>. </a:t>
            </a:r>
            <a:r>
              <a:rPr lang="en-GB" i="1" dirty="0"/>
              <a:t>J Neurol </a:t>
            </a:r>
            <a:r>
              <a:rPr lang="en-GB" dirty="0"/>
              <a:t>2005;252:16–24.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a:t>
            </a:r>
            <a:r>
              <a:rPr lang="en-GB" i="1" dirty="0"/>
              <a:t>et al</a:t>
            </a:r>
            <a:r>
              <a:rPr lang="en-GB" dirty="0"/>
              <a:t>. </a:t>
            </a:r>
            <a:r>
              <a:rPr lang="en-GB" i="1" dirty="0"/>
              <a:t>Neuroimage</a:t>
            </a:r>
            <a:r>
              <a:rPr lang="en-GB" dirty="0"/>
              <a:t> 2003;18:847–55.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Filippi M. </a:t>
            </a:r>
            <a:r>
              <a:rPr lang="en-GB" i="1" dirty="0"/>
              <a:t>J Neuroimaging </a:t>
            </a:r>
            <a:r>
              <a:rPr lang="en-GB" dirty="0"/>
              <a:t>2007;17 Suppl 1:s36–41.</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Sinay V </a:t>
            </a:r>
            <a:r>
              <a:rPr lang="en-GB" i="1" dirty="0"/>
              <a:t>et al.</a:t>
            </a:r>
            <a:r>
              <a:rPr lang="en-GB" dirty="0"/>
              <a:t> </a:t>
            </a:r>
            <a:r>
              <a:rPr lang="en-GB" i="1" dirty="0"/>
              <a:t>Mult Scler</a:t>
            </a:r>
            <a:r>
              <a:rPr lang="en-GB" dirty="0"/>
              <a:t> 2015;21:945–52.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Glanz BI </a:t>
            </a:r>
            <a:r>
              <a:rPr lang="en-GB" i="1" dirty="0"/>
              <a:t>et al. J Neurol Sci </a:t>
            </a:r>
            <a:r>
              <a:rPr lang="en-GB" dirty="0"/>
              <a:t>2010;290:75–9.</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Rao SM </a:t>
            </a:r>
            <a:r>
              <a:rPr lang="fr-FR" i="1" dirty="0"/>
              <a:t>et al. Neurology </a:t>
            </a:r>
            <a:r>
              <a:rPr lang="fr-FR" dirty="0"/>
              <a:t>1991;41:692–6.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Moccia M </a:t>
            </a:r>
            <a:r>
              <a:rPr lang="fr-FR" i="1" dirty="0"/>
              <a:t>et al. Mult Scler </a:t>
            </a:r>
            <a:r>
              <a:rPr lang="fr-FR" dirty="0"/>
              <a:t>2015; doi</a:t>
            </a:r>
            <a:r>
              <a:rPr lang="en-GB" dirty="0"/>
              <a:t>:10.1177/1352458515599075.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Raghupathi K </a:t>
            </a:r>
            <a:r>
              <a:rPr lang="en-GB" i="1" dirty="0"/>
              <a:t>et al</a:t>
            </a:r>
            <a:r>
              <a:rPr lang="en-GB" dirty="0"/>
              <a:t>. Poster presented at the 31st ECTRIMS Congress, 7–10 October 2015, Barcelona, Spain.</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6</a:t>
            </a:fld>
            <a:endParaRPr lang="en-GB" dirty="0"/>
          </a:p>
        </p:txBody>
      </p:sp>
    </p:spTree>
    <p:extLst>
      <p:ext uri="{BB962C8B-B14F-4D97-AF65-F5344CB8AC3E}">
        <p14:creationId xmlns:p14="http://schemas.microsoft.com/office/powerpoint/2010/main" val="236208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MS subclinical disease activity used to be thought of as lesion damage to white matter only.</a:t>
            </a:r>
          </a:p>
          <a:p>
            <a:endParaRPr lang="en-GB" dirty="0"/>
          </a:p>
          <a:p>
            <a:r>
              <a:rPr lang="en-GB" dirty="0"/>
              <a:t>There</a:t>
            </a:r>
            <a:r>
              <a:rPr lang="en-GB" baseline="0" dirty="0"/>
              <a:t> is now evidence that disease activity results in grey matter lesions and diffuse damage to brain tissue – damage is ongoing throughout space (i.e. the CNS) and time.</a:t>
            </a:r>
          </a:p>
          <a:p>
            <a:endParaRPr lang="en-GB" dirty="0"/>
          </a:p>
          <a:p>
            <a:pPr>
              <a:defRPr/>
            </a:pPr>
            <a:r>
              <a:rPr lang="en-GB" b="0" dirty="0"/>
              <a:t>De Stefano</a:t>
            </a:r>
            <a:r>
              <a:rPr lang="en-GB" b="0" baseline="0" dirty="0"/>
              <a:t> </a:t>
            </a:r>
            <a:r>
              <a:rPr lang="en-GB" b="0" i="1" dirty="0"/>
              <a:t>et al.</a:t>
            </a:r>
            <a:r>
              <a:rPr lang="en-GB" b="0" dirty="0"/>
              <a:t> </a:t>
            </a:r>
            <a:r>
              <a:rPr lang="en-GB" b="0" baseline="0" dirty="0"/>
              <a:t>i</a:t>
            </a:r>
            <a:r>
              <a:rPr lang="en-GB" baseline="0" dirty="0"/>
              <a:t>nvestigated the </a:t>
            </a:r>
            <a:r>
              <a:rPr lang="en-GB" sz="1200" b="0" i="0" kern="1200" dirty="0">
                <a:solidFill>
                  <a:schemeClr val="tx1"/>
                </a:solidFill>
                <a:effectLst/>
                <a:latin typeface="+mn-lt"/>
                <a:ea typeface="+mn-ea"/>
                <a:cs typeface="+mn-cs"/>
              </a:rPr>
              <a:t>time course of brain atrophy and differences across clinical subtypes</a:t>
            </a:r>
            <a:r>
              <a:rPr lang="en-GB" sz="1200" b="0" i="0" kern="1200" baseline="0" dirty="0">
                <a:solidFill>
                  <a:schemeClr val="tx1"/>
                </a:solidFill>
                <a:effectLst/>
                <a:latin typeface="+mn-lt"/>
                <a:ea typeface="+mn-ea"/>
                <a:cs typeface="+mn-cs"/>
              </a:rPr>
              <a:t> in 963 people with MS (16% with </a:t>
            </a:r>
            <a:r>
              <a:rPr lang="en-GB" sz="1200" b="0" i="0" kern="1200" dirty="0">
                <a:solidFill>
                  <a:schemeClr val="tx1"/>
                </a:solidFill>
                <a:effectLst/>
                <a:latin typeface="+mn-lt"/>
                <a:ea typeface="+mn-ea"/>
                <a:cs typeface="+mn-cs"/>
              </a:rPr>
              <a:t>clinically isolated syndromes suggestive of MS;</a:t>
            </a:r>
            <a:r>
              <a:rPr lang="en-GB" sz="1200" b="0" i="0" kern="1200" baseline="0" dirty="0">
                <a:solidFill>
                  <a:schemeClr val="tx1"/>
                </a:solidFill>
                <a:effectLst/>
                <a:latin typeface="+mn-lt"/>
                <a:ea typeface="+mn-ea"/>
                <a:cs typeface="+mn-cs"/>
              </a:rPr>
              <a:t> 60% with </a:t>
            </a:r>
            <a:r>
              <a:rPr lang="en-GB" sz="1200" b="0" i="0" kern="1200" dirty="0">
                <a:solidFill>
                  <a:schemeClr val="tx1"/>
                </a:solidFill>
                <a:effectLst/>
                <a:latin typeface="+mn-lt"/>
                <a:ea typeface="+mn-ea"/>
                <a:cs typeface="+mn-cs"/>
              </a:rPr>
              <a:t>relapsing–remitting MS; 15% with secondary progressive MS;</a:t>
            </a:r>
            <a:r>
              <a:rPr lang="en-GB" sz="1200" b="0" i="0" kern="1200" baseline="0" dirty="0">
                <a:solidFill>
                  <a:schemeClr val="tx1"/>
                </a:solidFill>
                <a:effectLst/>
                <a:latin typeface="+mn-lt"/>
                <a:ea typeface="+mn-ea"/>
                <a:cs typeface="+mn-cs"/>
              </a:rPr>
              <a:t> 9% with</a:t>
            </a:r>
            <a:r>
              <a:rPr lang="en-GB" sz="1200" b="0" i="0" kern="1200" dirty="0">
                <a:solidFill>
                  <a:schemeClr val="tx1"/>
                </a:solidFill>
                <a:effectLst/>
                <a:latin typeface="+mn-lt"/>
                <a:ea typeface="+mn-ea"/>
                <a:cs typeface="+mn-cs"/>
              </a:rPr>
              <a:t> primary progressive MS).</a:t>
            </a:r>
            <a:r>
              <a:rPr lang="en-GB" sz="1200" b="0"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Heterogeneity</a:t>
            </a:r>
            <a:r>
              <a:rPr lang="en-US" sz="1200" b="0" i="0" kern="1200" baseline="0" dirty="0">
                <a:solidFill>
                  <a:schemeClr val="tx1"/>
                </a:solidFill>
                <a:effectLst/>
                <a:latin typeface="+mn-lt"/>
                <a:ea typeface="+mn-ea"/>
                <a:cs typeface="+mn-cs"/>
              </a:rPr>
              <a:t> across MS subtypes in changes in </a:t>
            </a:r>
            <a:r>
              <a:rPr lang="en-US" sz="1200" b="0" i="0" kern="1200" dirty="0">
                <a:solidFill>
                  <a:schemeClr val="tx1"/>
                </a:solidFill>
                <a:effectLst/>
                <a:latin typeface="+mn-lt"/>
                <a:ea typeface="+mn-ea"/>
                <a:cs typeface="+mn-cs"/>
              </a:rPr>
              <a:t>brain volume (</a:t>
            </a:r>
            <a:r>
              <a:rPr lang="en-GB" sz="1200" b="0" i="0" kern="1200" dirty="0">
                <a:solidFill>
                  <a:schemeClr val="tx1"/>
                </a:solidFill>
                <a:effectLst/>
                <a:latin typeface="+mn-lt"/>
                <a:ea typeface="+mn-ea"/>
                <a:cs typeface="+mn-cs"/>
              </a:rPr>
              <a:t>computed using</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T1-weighted MRI)</a:t>
            </a:r>
            <a:r>
              <a:rPr lang="en-GB"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were largely accounted for by differences in baseline brain volume</a:t>
            </a:r>
            <a:r>
              <a:rPr lang="en-US" sz="1200" b="0" i="0" kern="1200" baseline="0" dirty="0">
                <a:solidFill>
                  <a:schemeClr val="tx1"/>
                </a:solidFill>
                <a:effectLst/>
                <a:latin typeface="+mn-lt"/>
                <a:ea typeface="+mn-ea"/>
                <a:cs typeface="+mn-cs"/>
              </a:rPr>
              <a:t>. T</a:t>
            </a:r>
            <a:r>
              <a:rPr lang="en-GB" sz="1200" b="0" i="0" kern="1200" baseline="0" dirty="0">
                <a:solidFill>
                  <a:schemeClr val="tx1"/>
                </a:solidFill>
                <a:effectLst/>
                <a:latin typeface="+mn-lt"/>
                <a:ea typeface="+mn-ea"/>
                <a:cs typeface="+mn-cs"/>
              </a:rPr>
              <a:t>he authors concluded that </a:t>
            </a:r>
            <a:r>
              <a:rPr lang="en-GB" sz="1200" b="0" i="0" kern="1200" dirty="0">
                <a:solidFill>
                  <a:schemeClr val="tx1"/>
                </a:solidFill>
                <a:effectLst/>
                <a:latin typeface="+mn-lt"/>
                <a:ea typeface="+mn-ea"/>
                <a:cs typeface="+mn-cs"/>
              </a:rPr>
              <a:t>brain atrophy progresses throughout the course of MS at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 rate largely independent of MS subtype.</a:t>
            </a:r>
            <a:endParaRPr lang="en-GB" sz="1200" b="0" i="0" kern="1200" baseline="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b="1" dirty="0"/>
          </a:p>
          <a:p>
            <a:r>
              <a:rPr lang="en-GB" b="1" dirty="0"/>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Filippi M, Rocca MA</a:t>
            </a:r>
            <a:r>
              <a:rPr lang="en-GB" dirty="0"/>
              <a:t>. </a:t>
            </a:r>
            <a:r>
              <a:rPr lang="en-GB" i="1" dirty="0"/>
              <a:t>J Neurol </a:t>
            </a:r>
            <a:r>
              <a:rPr lang="en-GB" dirty="0"/>
              <a:t>2005;252:16–24.</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it-IT" dirty="0"/>
              <a:t>De Stefano N </a:t>
            </a:r>
            <a:r>
              <a:rPr lang="it-IT" i="1" dirty="0"/>
              <a:t>et al.</a:t>
            </a:r>
            <a:r>
              <a:rPr lang="en-US" dirty="0"/>
              <a:t> </a:t>
            </a:r>
            <a:r>
              <a:rPr lang="en-US" i="1" dirty="0"/>
              <a:t>Neurology </a:t>
            </a:r>
            <a:r>
              <a:rPr lang="en-US" dirty="0"/>
              <a:t>2010;74:1868–76.</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7</a:t>
            </a:fld>
            <a:endParaRPr lang="en-GB" dirty="0"/>
          </a:p>
        </p:txBody>
      </p:sp>
    </p:spTree>
    <p:extLst>
      <p:ext uri="{BB962C8B-B14F-4D97-AF65-F5344CB8AC3E}">
        <p14:creationId xmlns:p14="http://schemas.microsoft.com/office/powerpoint/2010/main" val="10555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Illustration based on data from De Stefano </a:t>
            </a:r>
            <a:r>
              <a:rPr lang="en-GB" i="1" dirty="0"/>
              <a:t>et al.</a:t>
            </a:r>
            <a:r>
              <a:rPr lang="en-GB" i="0" baseline="30000" dirty="0"/>
              <a:t>1,2</a:t>
            </a:r>
            <a:endParaRPr lang="en-GB" i="0" dirty="0"/>
          </a:p>
          <a:p>
            <a:endParaRPr lang="en-GB" dirty="0"/>
          </a:p>
          <a:p>
            <a:r>
              <a:rPr lang="en-GB" dirty="0"/>
              <a:t>In healthy adults, a small amount of brain atrophy occurs with ageing</a:t>
            </a:r>
            <a:r>
              <a:rPr lang="en-GB" baseline="0" dirty="0"/>
              <a:t> (mean ± SD, 0.27 </a:t>
            </a:r>
            <a:r>
              <a:rPr lang="en-GB" dirty="0"/>
              <a:t>± 0.15% per year).</a:t>
            </a:r>
            <a:r>
              <a:rPr lang="en-GB" baseline="30000" dirty="0"/>
              <a:t>1</a:t>
            </a:r>
            <a:endParaRPr lang="en-GB" dirty="0"/>
          </a:p>
          <a:p>
            <a:endParaRPr lang="en-GB" dirty="0"/>
          </a:p>
          <a:p>
            <a:r>
              <a:rPr lang="en-GB" dirty="0"/>
              <a:t>In people with untreated </a:t>
            </a:r>
            <a:r>
              <a:rPr lang="en-GB" sz="1200" b="0" i="0" u="none" strike="noStrike" kern="1200" baseline="0" dirty="0">
                <a:solidFill>
                  <a:schemeClr val="tx1"/>
                </a:solidFill>
                <a:latin typeface="+mn-lt"/>
                <a:ea typeface="+mn-ea"/>
                <a:cs typeface="+mn-cs"/>
              </a:rPr>
              <a:t>MS, the brain typically atrophies at a much faster rate (range: 0.5–1.35% per year) than in healthy adults</a:t>
            </a:r>
            <a:r>
              <a:rPr lang="en-GB" dirty="0"/>
              <a:t>.</a:t>
            </a:r>
            <a:r>
              <a:rPr lang="en-GB" baseline="30000" dirty="0"/>
              <a:t>2</a:t>
            </a:r>
            <a:endParaRPr lang="en-GB" dirty="0"/>
          </a:p>
          <a:p>
            <a:endParaRPr lang="en-GB" dirty="0"/>
          </a:p>
          <a:p>
            <a:r>
              <a:rPr lang="en-GB" b="1" dirty="0"/>
              <a:t>References</a:t>
            </a:r>
          </a:p>
          <a:p>
            <a:pPr marL="228600" indent="-228600">
              <a:buFont typeface="+mj-lt"/>
              <a:buAutoNum type="arabicPeriod"/>
            </a:pPr>
            <a:r>
              <a:rPr lang="en-GB" i="0" dirty="0"/>
              <a:t>De Stefano N </a:t>
            </a:r>
            <a:r>
              <a:rPr lang="en-GB" i="1" dirty="0"/>
              <a:t>et al. J Neurol Neurosurg Psychiatry </a:t>
            </a:r>
            <a:r>
              <a:rPr lang="en-GB" dirty="0"/>
              <a:t>2015;doi:10.1136/jnnp-2014-309903.</a:t>
            </a:r>
          </a:p>
          <a:p>
            <a:pPr marL="228600" indent="-228600">
              <a:buFont typeface="+mj-lt"/>
              <a:buAutoNum type="arabicPeriod"/>
            </a:pPr>
            <a:r>
              <a:rPr lang="en-GB" dirty="0"/>
              <a:t>De Stefano N </a:t>
            </a:r>
            <a:r>
              <a:rPr lang="en-GB" i="1" dirty="0"/>
              <a:t>et al. CNS Drugs </a:t>
            </a:r>
            <a:r>
              <a:rPr lang="en-GB" dirty="0"/>
              <a:t>2014;28:147–56.</a:t>
            </a:r>
            <a:endParaRPr lang="en-GB" b="1"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8</a:t>
            </a:fld>
            <a:endParaRPr lang="en-GB" dirty="0"/>
          </a:p>
        </p:txBody>
      </p:sp>
    </p:spTree>
    <p:extLst>
      <p:ext uri="{BB962C8B-B14F-4D97-AF65-F5344CB8AC3E}">
        <p14:creationId xmlns:p14="http://schemas.microsoft.com/office/powerpoint/2010/main" val="144394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Progressive disease most often manifests after a period of relapses and remissions. However, progression of symptoms can be clinically evident from disease onset if neurological reserve is exhausted before a relapse occurs.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Barkhof F </a:t>
            </a:r>
            <a:r>
              <a:rPr lang="en-GB" i="1" dirty="0"/>
              <a:t>et al.</a:t>
            </a:r>
            <a:r>
              <a:rPr lang="en-GB" dirty="0"/>
              <a:t> </a:t>
            </a:r>
            <a:r>
              <a:rPr lang="en-GB" i="1" dirty="0"/>
              <a:t>Am J Roentgenol </a:t>
            </a:r>
            <a:r>
              <a:rPr lang="en-GB" dirty="0"/>
              <a:t>1992;159:1041–7.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Kappos L </a:t>
            </a:r>
            <a:r>
              <a:rPr lang="en-GB" i="1" dirty="0"/>
              <a:t>et al</a:t>
            </a:r>
            <a:r>
              <a:rPr lang="en-GB" dirty="0"/>
              <a:t>. </a:t>
            </a:r>
            <a:r>
              <a:rPr lang="en-GB" i="1" dirty="0"/>
              <a:t>Lancet </a:t>
            </a:r>
            <a:r>
              <a:rPr lang="en-GB" dirty="0"/>
              <a:t>1999;353:964–9.</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ABF00B-E759-44FA-A485-6C01B3164ED1}" type="slidenum">
              <a:rPr lang="en-GB" smtClean="0"/>
              <a:pPr/>
              <a:t>9</a:t>
            </a:fld>
            <a:endParaRPr lang="en-GB" dirty="0"/>
          </a:p>
        </p:txBody>
      </p:sp>
    </p:spTree>
    <p:extLst>
      <p:ext uri="{BB962C8B-B14F-4D97-AF65-F5344CB8AC3E}">
        <p14:creationId xmlns:p14="http://schemas.microsoft.com/office/powerpoint/2010/main" val="24988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Both studies</a:t>
            </a:r>
            <a:r>
              <a:rPr lang="en-GB" sz="1200" kern="1200" baseline="0" dirty="0">
                <a:solidFill>
                  <a:schemeClr val="tx1"/>
                </a:solidFill>
                <a:effectLst/>
                <a:latin typeface="+mn-lt"/>
                <a:ea typeface="+mn-ea"/>
                <a:cs typeface="+mn-cs"/>
              </a:rPr>
              <a:t> by </a:t>
            </a:r>
            <a:r>
              <a:rPr lang="en-GB" sz="1200" b="0" kern="1200" dirty="0">
                <a:solidFill>
                  <a:schemeClr val="tx1"/>
                </a:solidFill>
                <a:effectLst/>
                <a:latin typeface="+mn-lt"/>
                <a:ea typeface="+mn-ea"/>
                <a:cs typeface="+mn-cs"/>
              </a:rPr>
              <a:t>Rocca </a:t>
            </a:r>
            <a:r>
              <a:rPr lang="en-GB" sz="1200" b="0" i="1" kern="1200" dirty="0">
                <a:solidFill>
                  <a:schemeClr val="tx1"/>
                </a:solidFill>
                <a:effectLst/>
                <a:latin typeface="+mn-lt"/>
                <a:ea typeface="+mn-ea"/>
                <a:cs typeface="+mn-cs"/>
              </a:rPr>
              <a:t>et al. </a:t>
            </a:r>
            <a:r>
              <a:rPr lang="en-GB" sz="1200" b="0" kern="1200" dirty="0">
                <a:solidFill>
                  <a:schemeClr val="tx1"/>
                </a:solidFill>
                <a:effectLst/>
                <a:latin typeface="+mn-lt"/>
                <a:ea typeface="+mn-ea"/>
                <a:cs typeface="+mn-cs"/>
              </a:rPr>
              <a:t>u</a:t>
            </a:r>
            <a:r>
              <a:rPr lang="en-GB" sz="1200" kern="1200" dirty="0">
                <a:solidFill>
                  <a:schemeClr val="tx1"/>
                </a:solidFill>
                <a:effectLst/>
                <a:latin typeface="+mn-lt"/>
                <a:ea typeface="+mn-ea"/>
                <a:cs typeface="+mn-cs"/>
              </a:rPr>
              <a:t>sed functional MRI to show cortical reorganization: one was in people with CIS</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and one was in people with MS.</a:t>
            </a:r>
            <a:r>
              <a:rPr lang="en-GB" sz="1200" kern="1200" baseline="30000" dirty="0">
                <a:solidFill>
                  <a:schemeClr val="tx1"/>
                </a:solidFill>
                <a:effectLst/>
                <a:latin typeface="+mn-lt"/>
                <a:ea typeface="+mn-ea"/>
                <a:cs typeface="+mn-cs"/>
              </a:rPr>
              <a:t>2</a:t>
            </a:r>
            <a:endParaRPr lang="en-GB" sz="1200" b="0" i="0" u="none" strike="noStrike" kern="1200" baseline="3000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brain remodels itself partly by rerouting signals via undamaged areas or adapting undamaged areas to take on new functions. These changes occur</a:t>
            </a:r>
            <a:r>
              <a:rPr lang="en-GB" sz="1200" b="0" i="0" u="none" strike="noStrike" kern="1200" dirty="0">
                <a:solidFill>
                  <a:schemeClr val="tx1"/>
                </a:solidFill>
                <a:latin typeface="+mn-lt"/>
                <a:ea typeface="+mn-ea"/>
                <a:cs typeface="+mn-cs"/>
              </a:rPr>
              <a:t> in a</a:t>
            </a:r>
            <a:r>
              <a:rPr lang="en-GB" sz="1200" b="0" i="0" u="none" strike="noStrike" kern="1200" baseline="0" dirty="0">
                <a:solidFill>
                  <a:schemeClr val="tx1"/>
                </a:solidFill>
                <a:latin typeface="+mn-lt"/>
                <a:ea typeface="+mn-ea"/>
                <a:cs typeface="+mn-cs"/>
              </a:rPr>
              <a:t>ddition to the mechanisms that exist to repair physical damage to the CNS.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a:t>
            </a:r>
            <a:r>
              <a:rPr lang="en-GB" i="1" dirty="0"/>
              <a:t>et al</a:t>
            </a:r>
            <a:r>
              <a:rPr lang="en-GB" dirty="0"/>
              <a:t>. </a:t>
            </a:r>
            <a:r>
              <a:rPr lang="en-GB" i="1" dirty="0"/>
              <a:t>Neuroimage</a:t>
            </a:r>
            <a:r>
              <a:rPr lang="en-GB" dirty="0"/>
              <a:t> 2003;18:847–55.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Rocca MA, Filippi M. </a:t>
            </a:r>
            <a:r>
              <a:rPr lang="en-GB" i="1" dirty="0"/>
              <a:t>J Neuroimaging </a:t>
            </a:r>
            <a:r>
              <a:rPr lang="en-GB" dirty="0"/>
              <a:t>2007;17 Suppl 1:s36–41.</a:t>
            </a:r>
          </a:p>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10</a:t>
            </a:fld>
            <a:endParaRPr lang="en-GB" dirty="0"/>
          </a:p>
        </p:txBody>
      </p:sp>
    </p:spTree>
    <p:extLst>
      <p:ext uri="{BB962C8B-B14F-4D97-AF65-F5344CB8AC3E}">
        <p14:creationId xmlns:p14="http://schemas.microsoft.com/office/powerpoint/2010/main" val="3808043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69"/>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meeting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4" name="Rectangle 13"/>
          <p:cNvSpPr/>
          <p:nvPr userDrawn="1"/>
        </p:nvSpPr>
        <p:spPr>
          <a:xfrm>
            <a:off x="10017579" y="6608164"/>
            <a:ext cx="2190895" cy="24983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100" dirty="0">
                <a:latin typeface="+mj-lt"/>
              </a:rPr>
              <a:t>Date of preparation: March 2016</a:t>
            </a:r>
          </a:p>
        </p:txBody>
      </p:sp>
      <p:sp>
        <p:nvSpPr>
          <p:cNvPr id="15" name="Rectangle 14"/>
          <p:cNvSpPr/>
          <p:nvPr userDrawn="1"/>
        </p:nvSpPr>
        <p:spPr>
          <a:xfrm>
            <a:off x="-1" y="5915468"/>
            <a:ext cx="8041803" cy="96991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3"/>
          <p:cNvSpPr txBox="1">
            <a:spLocks/>
          </p:cNvSpPr>
          <p:nvPr userDrawn="1"/>
        </p:nvSpPr>
        <p:spPr>
          <a:xfrm>
            <a:off x="326070" y="6454043"/>
            <a:ext cx="7715731" cy="403957"/>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GB" sz="1100" baseline="0" dirty="0">
                <a:solidFill>
                  <a:schemeClr val="bg1"/>
                </a:solidFill>
              </a:rPr>
              <a:t>Preparation of </a:t>
            </a:r>
            <a:r>
              <a:rPr lang="en-GB" sz="1100" i="1" baseline="0" dirty="0">
                <a:solidFill>
                  <a:schemeClr val="bg1"/>
                </a:solidFill>
              </a:rPr>
              <a:t>Brain Health: time matters in multiple sclerosis</a:t>
            </a:r>
            <a:r>
              <a:rPr lang="en-GB" sz="1100" baseline="0" dirty="0">
                <a:solidFill>
                  <a:schemeClr val="bg1"/>
                </a:solidFill>
              </a:rPr>
              <a:t>, from which this slide set was derived, was funded by an educational grant from F. Hoffmann-La Roche, who had no influence on the content</a:t>
            </a:r>
          </a:p>
          <a:p>
            <a:pPr marL="0" indent="0">
              <a:spcBef>
                <a:spcPts val="600"/>
              </a:spcBef>
              <a:buNone/>
            </a:pPr>
            <a:r>
              <a:rPr lang="en-GB" sz="1100" baseline="0" dirty="0">
                <a:solidFill>
                  <a:schemeClr val="bg1"/>
                </a:solidFill>
              </a:rPr>
              <a:t>MS Brain Health activities and supporting materials have been funded by grants from AbbVie, Actelion Pharmaceuticals, Celgene and Sanofi Genzyme, and by educational grants from Biogen, F. Hoffmann-La Roche, Merck </a:t>
            </a:r>
            <a:r>
              <a:rPr lang="en-GB" sz="1100" baseline="0" dirty="0" err="1">
                <a:solidFill>
                  <a:schemeClr val="bg1"/>
                </a:solidFill>
              </a:rPr>
              <a:t>KGaA</a:t>
            </a:r>
            <a:r>
              <a:rPr lang="en-GB" sz="1100" baseline="0" dirty="0">
                <a:solidFill>
                  <a:schemeClr val="bg1"/>
                </a:solidFill>
              </a:rPr>
              <a:t> and Novartis, all of whom had no influence on the content.</a:t>
            </a:r>
          </a:p>
        </p:txBody>
      </p:sp>
    </p:spTree>
    <p:extLst>
      <p:ext uri="{BB962C8B-B14F-4D97-AF65-F5344CB8AC3E}">
        <p14:creationId xmlns:p14="http://schemas.microsoft.com/office/powerpoint/2010/main" val="388984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Presentation title slide">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5"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pic>
        <p:nvPicPr>
          <p:cNvPr id="16" name="Picture 3" descr="Picture 3"/>
          <p:cNvPicPr>
            <a:picLocks noChangeAspect="1"/>
          </p:cNvPicPr>
          <p:nvPr/>
        </p:nvPicPr>
        <p:blipFill>
          <a:blip r:embed="rId2"/>
          <a:srcRect l="34246" t="12013" r="51682"/>
          <a:stretch>
            <a:fillRect/>
          </a:stretch>
        </p:blipFill>
        <p:spPr>
          <a:xfrm>
            <a:off x="1" y="0"/>
            <a:ext cx="1061755" cy="6869878"/>
          </a:xfrm>
          <a:prstGeom prst="rect">
            <a:avLst/>
          </a:prstGeom>
          <a:ln w="12700">
            <a:miter lim="400000"/>
          </a:ln>
        </p:spPr>
      </p:pic>
      <p:pic>
        <p:nvPicPr>
          <p:cNvPr id="17" name="Picture 3" descr="Picture 3"/>
          <p:cNvPicPr>
            <a:picLocks noChangeAspect="1"/>
          </p:cNvPicPr>
          <p:nvPr/>
        </p:nvPicPr>
        <p:blipFill>
          <a:blip r:embed="rId2"/>
          <a:srcRect l="9" t="12013" r="52038"/>
          <a:stretch>
            <a:fillRect/>
          </a:stretch>
        </p:blipFill>
        <p:spPr>
          <a:xfrm flipH="1">
            <a:off x="1034954" y="0"/>
            <a:ext cx="4825258" cy="6869878"/>
          </a:xfrm>
          <a:prstGeom prst="rect">
            <a:avLst/>
          </a:prstGeom>
          <a:ln w="12700">
            <a:miter lim="400000"/>
          </a:ln>
        </p:spPr>
      </p:pic>
      <p:pic>
        <p:nvPicPr>
          <p:cNvPr id="18" name="Picture 3" descr="Picture 3"/>
          <p:cNvPicPr>
            <a:picLocks noChangeAspect="1"/>
          </p:cNvPicPr>
          <p:nvPr/>
        </p:nvPicPr>
        <p:blipFill>
          <a:blip r:embed="rId2"/>
          <a:srcRect l="268" t="12017" r="15735"/>
          <a:stretch>
            <a:fillRect/>
          </a:stretch>
        </p:blipFill>
        <p:spPr>
          <a:xfrm>
            <a:off x="5860211" y="-8780"/>
            <a:ext cx="6338141" cy="6869566"/>
          </a:xfrm>
          <a:prstGeom prst="rect">
            <a:avLst/>
          </a:prstGeom>
          <a:ln w="12700">
            <a:miter lim="400000"/>
          </a:ln>
          <a:effectLst>
            <a:reflection endPos="40000" dir="5400000" sy="-100000" algn="bl" rotWithShape="0"/>
          </a:effectLst>
        </p:spPr>
      </p:pic>
      <p:sp>
        <p:nvSpPr>
          <p:cNvPr id="19" name="Texte niveau 1…"/>
          <p:cNvSpPr txBox="1">
            <a:spLocks noGrp="1"/>
          </p:cNvSpPr>
          <p:nvPr>
            <p:ph type="body" sz="quarter" idx="1"/>
          </p:nvPr>
        </p:nvSpPr>
        <p:spPr>
          <a:xfrm>
            <a:off x="-3" y="5477672"/>
            <a:ext cx="8020178" cy="399601"/>
          </a:xfrm>
          <a:prstGeom prst="rect">
            <a:avLst/>
          </a:prstGeom>
        </p:spPr>
        <p:txBody>
          <a:bodyPr lIns="45719" tIns="45719" rIns="45719" bIns="4571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t>Texte niveau 1</a:t>
            </a:r>
          </a:p>
          <a:p>
            <a:pPr lvl="1"/>
            <a:r>
              <a:t>Texte niveau 2</a:t>
            </a:r>
          </a:p>
          <a:p>
            <a:pPr lvl="2"/>
            <a:r>
              <a:t>Texte niveau 3</a:t>
            </a:r>
          </a:p>
          <a:p>
            <a:pPr lvl="3"/>
            <a:r>
              <a:t>Texte niveau 4</a:t>
            </a:r>
          </a:p>
          <a:p>
            <a:pPr lvl="4"/>
            <a:r>
              <a:t>Texte niveau 5</a:t>
            </a:r>
          </a:p>
        </p:txBody>
      </p:sp>
      <p:sp>
        <p:nvSpPr>
          <p:cNvPr id="20" name="Texte du titre"/>
          <p:cNvSpPr txBox="1">
            <a:spLocks noGrp="1"/>
          </p:cNvSpPr>
          <p:nvPr>
            <p:ph type="title"/>
          </p:nvPr>
        </p:nvSpPr>
        <p:spPr>
          <a:xfrm>
            <a:off x="1" y="557545"/>
            <a:ext cx="8020177" cy="2895207"/>
          </a:xfrm>
          <a:prstGeom prst="rect">
            <a:avLst/>
          </a:prstGeom>
        </p:spPr>
        <p:txBody>
          <a:bodyPr/>
          <a:lstStyle>
            <a:lvl1pPr>
              <a:defRPr sz="4000"/>
            </a:lvl1pPr>
          </a:lstStyle>
          <a:p>
            <a:r>
              <a:t>Texte du titre</a:t>
            </a:r>
          </a:p>
        </p:txBody>
      </p:sp>
      <p:sp>
        <p:nvSpPr>
          <p:cNvPr id="21" name="Rectangle 11"/>
          <p:cNvSpPr/>
          <p:nvPr/>
        </p:nvSpPr>
        <p:spPr>
          <a:xfrm>
            <a:off x="108175" y="6443231"/>
            <a:ext cx="7922945" cy="403958"/>
          </a:xfrm>
          <a:prstGeom prst="rect">
            <a:avLst/>
          </a:prstGeom>
          <a:solidFill>
            <a:schemeClr val="accent1">
              <a:alpha val="50195"/>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22" name="Text Placeholder 3"/>
          <p:cNvSpPr txBox="1"/>
          <p:nvPr/>
        </p:nvSpPr>
        <p:spPr>
          <a:xfrm>
            <a:off x="167667" y="6425510"/>
            <a:ext cx="780396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spcBef>
                <a:spcPts val="600"/>
              </a:spcBef>
              <a:defRPr sz="1200">
                <a:solidFill>
                  <a:srgbClr val="FFFFFF"/>
                </a:solidFill>
              </a:defRPr>
            </a:lvl1pPr>
          </a:lstStyle>
          <a:p>
            <a:pPr hangingPunct="0"/>
            <a:r>
              <a:rPr kern="0">
                <a:latin typeface="Arial"/>
                <a:cs typeface="Arial"/>
                <a:sym typeface="Arial"/>
              </a:rPr>
              <a:t>L’assistance pour la préparation de cette présentation a été financée par une subvention d’AbbVie et par une subvention pédagogique de Novartis, ces deux entités n’ayant eu aucune influence sur le contenu</a:t>
            </a:r>
          </a:p>
        </p:txBody>
      </p:sp>
    </p:spTree>
    <p:extLst>
      <p:ext uri="{BB962C8B-B14F-4D97-AF65-F5344CB8AC3E}">
        <p14:creationId xmlns:p14="http://schemas.microsoft.com/office/powerpoint/2010/main" val="429180714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30" name="Texte du titre"/>
          <p:cNvSpPr txBox="1">
            <a:spLocks noGrp="1"/>
          </p:cNvSpPr>
          <p:nvPr>
            <p:ph type="title"/>
          </p:nvPr>
        </p:nvSpPr>
        <p:spPr>
          <a:prstGeom prst="rect">
            <a:avLst/>
          </a:prstGeom>
        </p:spPr>
        <p:txBody>
          <a:bodyPr/>
          <a:lstStyle/>
          <a:p>
            <a:r>
              <a:t>Texte du titre</a:t>
            </a:r>
          </a:p>
        </p:txBody>
      </p:sp>
      <p:sp>
        <p:nvSpPr>
          <p:cNvPr id="31" name="Texte niveau 1…"/>
          <p:cNvSpPr txBox="1">
            <a:spLocks noGrp="1"/>
          </p:cNvSpPr>
          <p:nvPr>
            <p:ph type="body" idx="1"/>
          </p:nvPr>
        </p:nvSpPr>
        <p:spPr>
          <a:prstGeom prst="rect">
            <a:avLst/>
          </a:prstGeom>
        </p:spPr>
        <p:txBody>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32"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Tree>
    <p:extLst>
      <p:ext uri="{BB962C8B-B14F-4D97-AF65-F5344CB8AC3E}">
        <p14:creationId xmlns:p14="http://schemas.microsoft.com/office/powerpoint/2010/main" val="29406314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KP_Title and content">
    <p:spTree>
      <p:nvGrpSpPr>
        <p:cNvPr id="1" name=""/>
        <p:cNvGrpSpPr/>
        <p:nvPr/>
      </p:nvGrpSpPr>
      <p:grpSpPr>
        <a:xfrm>
          <a:off x="0" y="0"/>
          <a:ext cx="0" cy="0"/>
          <a:chOff x="0" y="0"/>
          <a:chExt cx="0" cy="0"/>
        </a:xfrm>
      </p:grpSpPr>
      <p:sp>
        <p:nvSpPr>
          <p:cNvPr id="3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40"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1" name="Texte du titre"/>
          <p:cNvSpPr txBox="1">
            <a:spLocks noGrp="1"/>
          </p:cNvSpPr>
          <p:nvPr>
            <p:ph type="title"/>
          </p:nvPr>
        </p:nvSpPr>
        <p:spPr>
          <a:xfrm>
            <a:off x="-2" y="0"/>
            <a:ext cx="10865271" cy="1335600"/>
          </a:xfrm>
          <a:prstGeom prst="rect">
            <a:avLst/>
          </a:prstGeom>
        </p:spPr>
        <p:txBody>
          <a:bodyPr/>
          <a:lstStyle/>
          <a:p>
            <a:r>
              <a:t>Texte du titre</a:t>
            </a:r>
          </a:p>
        </p:txBody>
      </p:sp>
      <p:sp>
        <p:nvSpPr>
          <p:cNvPr id="42"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3"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44" name="Rectangle 3"/>
          <p:cNvSpPr/>
          <p:nvPr/>
        </p:nvSpPr>
        <p:spPr>
          <a:xfrm>
            <a:off x="10865269" y="-1"/>
            <a:ext cx="1333082" cy="1332736"/>
          </a:xfrm>
          <a:prstGeom prst="rect">
            <a:avLst/>
          </a:prstGeom>
          <a:solidFill>
            <a:srgbClr val="FBE1D3"/>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Tree>
    <p:extLst>
      <p:ext uri="{BB962C8B-B14F-4D97-AF65-F5344CB8AC3E}">
        <p14:creationId xmlns:p14="http://schemas.microsoft.com/office/powerpoint/2010/main" val="41450008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sp>
        <p:nvSpPr>
          <p:cNvPr id="51"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52"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53" name="Texte niveau 1…"/>
          <p:cNvSpPr txBox="1">
            <a:spLocks noGrp="1"/>
          </p:cNvSpPr>
          <p:nvPr>
            <p:ph type="body" sz="quarter" idx="1"/>
          </p:nvPr>
        </p:nvSpPr>
        <p:spPr>
          <a:xfrm>
            <a:off x="0" y="4442360"/>
            <a:ext cx="10021047" cy="399601"/>
          </a:xfrm>
          <a:prstGeom prst="rect">
            <a:avLst/>
          </a:prstGeom>
        </p:spPr>
        <p:txBody>
          <a:bodyPr lIns="396000" tIns="46799" rIns="46799" bIns="4679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54" name="Rectangle 2"/>
          <p:cNvSpPr/>
          <p:nvPr/>
        </p:nvSpPr>
        <p:spPr>
          <a:xfrm>
            <a:off x="0" y="-1"/>
            <a:ext cx="12198351" cy="902522"/>
          </a:xfrm>
          <a:prstGeom prst="rect">
            <a:avLst/>
          </a:prstGeom>
          <a:solidFill>
            <a:srgbClr val="FFFFFF"/>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55" name="Texte du titre"/>
          <p:cNvSpPr txBox="1">
            <a:spLocks noGrp="1"/>
          </p:cNvSpPr>
          <p:nvPr>
            <p:ph type="title"/>
          </p:nvPr>
        </p:nvSpPr>
        <p:spPr>
          <a:xfrm>
            <a:off x="0" y="19"/>
            <a:ext cx="10021047" cy="3744000"/>
          </a:xfrm>
          <a:prstGeom prst="rect">
            <a:avLst/>
          </a:prstGeom>
          <a:ln w="9525">
            <a:solidFill>
              <a:schemeClr val="accent1"/>
            </a:solidFill>
            <a:round/>
          </a:ln>
        </p:spPr>
        <p:txBody>
          <a:bodyPr/>
          <a:lstStyle>
            <a:lvl1pPr>
              <a:defRPr sz="4000"/>
            </a:lvl1pPr>
          </a:lstStyle>
          <a:p>
            <a:r>
              <a:t>Texte du titre</a:t>
            </a:r>
          </a:p>
        </p:txBody>
      </p:sp>
      <p:pic>
        <p:nvPicPr>
          <p:cNvPr id="56" name="Picture 3" descr="Picture 3"/>
          <p:cNvPicPr>
            <a:picLocks noChangeAspect="1"/>
          </p:cNvPicPr>
          <p:nvPr/>
        </p:nvPicPr>
        <p:blipFill>
          <a:blip r:embed="rId2"/>
          <a:srcRect l="41360" t="15644" r="8315" b="472"/>
          <a:stretch>
            <a:fillRect/>
          </a:stretch>
        </p:blipFill>
        <p:spPr>
          <a:xfrm>
            <a:off x="10021047" y="1"/>
            <a:ext cx="2177305" cy="3738835"/>
          </a:xfrm>
          <a:prstGeom prst="rect">
            <a:avLst/>
          </a:prstGeom>
          <a:ln>
            <a:solidFill>
              <a:schemeClr val="accent1"/>
            </a:solidFill>
          </a:ln>
        </p:spPr>
      </p:pic>
      <p:sp>
        <p:nvSpPr>
          <p:cNvPr id="57" name="Text Placeholder 16"/>
          <p:cNvSpPr>
            <a:spLocks noGrp="1"/>
          </p:cNvSpPr>
          <p:nvPr>
            <p:ph type="body" sz="quarter" idx="13"/>
          </p:nvPr>
        </p:nvSpPr>
        <p:spPr>
          <a:xfrm>
            <a:off x="-1" y="3900255"/>
            <a:ext cx="10021048" cy="542107"/>
          </a:xfrm>
          <a:prstGeom prst="rect">
            <a:avLst/>
          </a:prstGeom>
        </p:spPr>
        <p:txBody>
          <a:bodyPr lIns="396000" tIns="45719" rIns="45719" bIns="45719"/>
          <a:lstStyle/>
          <a:p>
            <a:pPr marL="0" indent="0">
              <a:buClrTx/>
              <a:buSzTx/>
              <a:buFontTx/>
              <a:buNone/>
              <a:defRPr>
                <a:solidFill>
                  <a:schemeClr val="accent5"/>
                </a:solidFill>
              </a:defRPr>
            </a:pPr>
            <a:endParaRPr dirty="0"/>
          </a:p>
        </p:txBody>
      </p:sp>
      <p:pic>
        <p:nvPicPr>
          <p:cNvPr id="58" name="Picture 2" descr="Picture 2"/>
          <p:cNvPicPr>
            <a:picLocks noChangeAspect="1"/>
          </p:cNvPicPr>
          <p:nvPr/>
        </p:nvPicPr>
        <p:blipFill>
          <a:blip r:embed="rId3"/>
          <a:stretch>
            <a:fillRect/>
          </a:stretch>
        </p:blipFill>
        <p:spPr>
          <a:xfrm>
            <a:off x="8845994" y="5605961"/>
            <a:ext cx="3352357" cy="1256933"/>
          </a:xfrm>
          <a:prstGeom prst="rect">
            <a:avLst/>
          </a:prstGeom>
          <a:ln w="12700">
            <a:miter lim="400000"/>
          </a:ln>
        </p:spPr>
      </p:pic>
      <p:sp>
        <p:nvSpPr>
          <p:cNvPr id="59" name="Text Placeholder 3"/>
          <p:cNvSpPr txBox="1"/>
          <p:nvPr/>
        </p:nvSpPr>
        <p:spPr>
          <a:xfrm>
            <a:off x="-1" y="6223838"/>
            <a:ext cx="8139025"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spcBef>
                <a:spcPts val="600"/>
              </a:spcBef>
              <a:defRPr sz="1200">
                <a:solidFill>
                  <a:schemeClr val="accent5"/>
                </a:solidFill>
              </a:defRPr>
            </a:lvl1pPr>
          </a:lstStyle>
          <a:p>
            <a:pPr hangingPunct="0"/>
            <a:endParaRPr kern="0" dirty="0">
              <a:solidFill>
                <a:srgbClr val="9D3E37"/>
              </a:solidFill>
              <a:latin typeface="Arial"/>
              <a:cs typeface="Arial"/>
              <a:sym typeface="Arial"/>
            </a:endParaRPr>
          </a:p>
        </p:txBody>
      </p:sp>
      <p:sp>
        <p:nvSpPr>
          <p:cNvPr id="60" name="TextBox 9"/>
          <p:cNvSpPr txBox="1"/>
          <p:nvPr/>
        </p:nvSpPr>
        <p:spPr>
          <a:xfrm>
            <a:off x="5433212" y="-1"/>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40494435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6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68"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69" name="Texte du titre"/>
          <p:cNvSpPr txBox="1">
            <a:spLocks noGrp="1"/>
          </p:cNvSpPr>
          <p:nvPr>
            <p:ph type="title"/>
          </p:nvPr>
        </p:nvSpPr>
        <p:spPr>
          <a:prstGeom prst="rect">
            <a:avLst/>
          </a:prstGeom>
        </p:spPr>
        <p:txBody>
          <a:bodyPr/>
          <a:lstStyle/>
          <a:p>
            <a:r>
              <a:t>Texte du titre</a:t>
            </a:r>
          </a:p>
        </p:txBody>
      </p:sp>
      <p:sp>
        <p:nvSpPr>
          <p:cNvPr id="70" name="Texte niveau 1…"/>
          <p:cNvSpPr txBox="1">
            <a:spLocks noGrp="1"/>
          </p:cNvSpPr>
          <p:nvPr>
            <p:ph type="body" sz="half" idx="1"/>
          </p:nvPr>
        </p:nvSpPr>
        <p:spPr>
          <a:xfrm>
            <a:off x="528273" y="1600200"/>
            <a:ext cx="5557197" cy="4525964"/>
          </a:xfrm>
          <a:prstGeom prst="rect">
            <a:avLst/>
          </a:prstGeom>
        </p:spPr>
        <p:txBody>
          <a:bodyPr/>
          <a:lstStyle>
            <a:lvl4pPr marL="1727200" indent="-355600"/>
            <a:lvl5pPr marL="2184400" indent="-355600"/>
          </a:lstStyle>
          <a:p>
            <a:r>
              <a:t>Texte niveau 1</a:t>
            </a:r>
          </a:p>
          <a:p>
            <a:pPr lvl="1"/>
            <a:r>
              <a:t>Texte niveau 2</a:t>
            </a:r>
          </a:p>
          <a:p>
            <a:pPr lvl="2"/>
            <a:r>
              <a:t>Texte niveau 3</a:t>
            </a:r>
          </a:p>
          <a:p>
            <a:pPr lvl="3"/>
            <a:r>
              <a:t>Texte niveau 4</a:t>
            </a:r>
          </a:p>
          <a:p>
            <a:pPr lvl="4"/>
            <a:r>
              <a:t>Texte niveau 5</a:t>
            </a:r>
          </a:p>
        </p:txBody>
      </p:sp>
      <p:pic>
        <p:nvPicPr>
          <p:cNvPr id="71" name="Picture 2" descr="Picture 2"/>
          <p:cNvPicPr>
            <a:picLocks noChangeAspect="1"/>
          </p:cNvPicPr>
          <p:nvPr/>
        </p:nvPicPr>
        <p:blipFill>
          <a:blip r:embed="rId2"/>
          <a:srcRect l="38568" t="17716" r="4821" b="248"/>
          <a:stretch>
            <a:fillRect/>
          </a:stretch>
        </p:blipFill>
        <p:spPr>
          <a:xfrm>
            <a:off x="11308715" y="-1"/>
            <a:ext cx="889636" cy="1333184"/>
          </a:xfrm>
          <a:prstGeom prst="rect">
            <a:avLst/>
          </a:prstGeom>
          <a:ln w="12700">
            <a:miter lim="400000"/>
          </a:ln>
        </p:spPr>
      </p:pic>
      <p:sp>
        <p:nvSpPr>
          <p:cNvPr id="72" name="Text Placeholder 12"/>
          <p:cNvSpPr>
            <a:spLocks noGrp="1"/>
          </p:cNvSpPr>
          <p:nvPr>
            <p:ph type="body" sz="quarter" idx="13"/>
          </p:nvPr>
        </p:nvSpPr>
        <p:spPr>
          <a:xfrm>
            <a:off x="528275" y="6581000"/>
            <a:ext cx="11116960"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73" name="TextBox 8"/>
          <p:cNvSpPr txBox="1"/>
          <p:nvPr/>
        </p:nvSpPr>
        <p:spPr>
          <a:xfrm>
            <a:off x="6721863" y="595084"/>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446921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81"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82" name="Texte du titre"/>
          <p:cNvSpPr txBox="1">
            <a:spLocks noGrp="1"/>
          </p:cNvSpPr>
          <p:nvPr>
            <p:ph type="title"/>
          </p:nvPr>
        </p:nvSpPr>
        <p:spPr>
          <a:prstGeom prst="rect">
            <a:avLst/>
          </a:prstGeom>
        </p:spPr>
        <p:txBody>
          <a:bodyPr/>
          <a:lstStyle/>
          <a:p>
            <a:r>
              <a:t>Texte du titre</a:t>
            </a:r>
          </a:p>
        </p:txBody>
      </p:sp>
      <p:sp>
        <p:nvSpPr>
          <p:cNvPr id="83" name="Texte niveau 1…"/>
          <p:cNvSpPr txBox="1">
            <a:spLocks noGrp="1"/>
          </p:cNvSpPr>
          <p:nvPr>
            <p:ph type="body" sz="half" idx="1"/>
          </p:nvPr>
        </p:nvSpPr>
        <p:spPr>
          <a:xfrm>
            <a:off x="528275" y="2465797"/>
            <a:ext cx="5556493" cy="3660366"/>
          </a:xfrm>
          <a:prstGeom prst="rect">
            <a:avLst/>
          </a:prstGeom>
        </p:spPr>
        <p:txBody>
          <a:bodyPr/>
          <a:lstStyle>
            <a:lvl4pPr marL="1727200" indent="-355600"/>
            <a:lvl5pPr marL="2184400" indent="-355600"/>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pic>
        <p:nvPicPr>
          <p:cNvPr id="84" name="Picture 2" descr="Picture 2"/>
          <p:cNvPicPr>
            <a:picLocks noChangeAspect="1"/>
          </p:cNvPicPr>
          <p:nvPr/>
        </p:nvPicPr>
        <p:blipFill>
          <a:blip r:embed="rId2"/>
          <a:srcRect l="38568" t="17716" r="4821" b="248"/>
          <a:stretch>
            <a:fillRect/>
          </a:stretch>
        </p:blipFill>
        <p:spPr>
          <a:xfrm>
            <a:off x="11308715" y="-1"/>
            <a:ext cx="889636" cy="1333184"/>
          </a:xfrm>
          <a:prstGeom prst="rect">
            <a:avLst/>
          </a:prstGeom>
          <a:ln w="12700">
            <a:miter lim="400000"/>
          </a:ln>
        </p:spPr>
      </p:pic>
      <p:sp>
        <p:nvSpPr>
          <p:cNvPr id="85" name="Text Placeholder 2"/>
          <p:cNvSpPr>
            <a:spLocks noGrp="1"/>
          </p:cNvSpPr>
          <p:nvPr>
            <p:ph type="body" sz="quarter" idx="13"/>
          </p:nvPr>
        </p:nvSpPr>
        <p:spPr>
          <a:xfrm>
            <a:off x="528275" y="1535112"/>
            <a:ext cx="5556493" cy="639763"/>
          </a:xfrm>
          <a:prstGeom prst="rect">
            <a:avLst/>
          </a:prstGeom>
        </p:spPr>
        <p:txBody>
          <a:bodyPr anchor="b"/>
          <a:lstStyle/>
          <a:p>
            <a:pPr marL="0" indent="0">
              <a:buClrTx/>
              <a:buSzTx/>
              <a:buFontTx/>
              <a:buNone/>
            </a:pPr>
            <a:endParaRPr/>
          </a:p>
        </p:txBody>
      </p:sp>
      <p:sp>
        <p:nvSpPr>
          <p:cNvPr id="86" name="Text Placeholder 2"/>
          <p:cNvSpPr>
            <a:spLocks noGrp="1"/>
          </p:cNvSpPr>
          <p:nvPr>
            <p:ph type="body" sz="quarter" idx="14"/>
          </p:nvPr>
        </p:nvSpPr>
        <p:spPr>
          <a:xfrm>
            <a:off x="6103978" y="1533400"/>
            <a:ext cx="5556493" cy="639763"/>
          </a:xfrm>
          <a:prstGeom prst="rect">
            <a:avLst/>
          </a:prstGeom>
        </p:spPr>
        <p:txBody>
          <a:bodyPr anchor="b"/>
          <a:lstStyle/>
          <a:p>
            <a:pPr marL="0" indent="0">
              <a:buClrTx/>
              <a:buSzTx/>
              <a:buFontTx/>
              <a:buNone/>
            </a:pPr>
            <a:endParaRPr/>
          </a:p>
        </p:txBody>
      </p:sp>
      <p:sp>
        <p:nvSpPr>
          <p:cNvPr id="87" name="Text Placeholder 12"/>
          <p:cNvSpPr>
            <a:spLocks noGrp="1"/>
          </p:cNvSpPr>
          <p:nvPr>
            <p:ph type="body" sz="quarter" idx="15"/>
          </p:nvPr>
        </p:nvSpPr>
        <p:spPr>
          <a:xfrm>
            <a:off x="574740" y="6581003"/>
            <a:ext cx="11070496" cy="276999"/>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88" name="TextBox 10"/>
          <p:cNvSpPr txBox="1"/>
          <p:nvPr/>
        </p:nvSpPr>
        <p:spPr>
          <a:xfrm>
            <a:off x="6721863" y="595084"/>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155689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5"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96"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97" name="Texte du titre"/>
          <p:cNvSpPr txBox="1">
            <a:spLocks noGrp="1"/>
          </p:cNvSpPr>
          <p:nvPr>
            <p:ph type="title"/>
          </p:nvPr>
        </p:nvSpPr>
        <p:spPr>
          <a:prstGeom prst="rect">
            <a:avLst/>
          </a:prstGeom>
        </p:spPr>
        <p:txBody>
          <a:bodyPr/>
          <a:lstStyle/>
          <a:p>
            <a:r>
              <a:t>Texte du titre</a:t>
            </a:r>
          </a:p>
        </p:txBody>
      </p:sp>
      <p:pic>
        <p:nvPicPr>
          <p:cNvPr id="98" name="Picture 2" descr="Picture 2"/>
          <p:cNvPicPr>
            <a:picLocks noChangeAspect="1"/>
          </p:cNvPicPr>
          <p:nvPr/>
        </p:nvPicPr>
        <p:blipFill>
          <a:blip r:embed="rId2"/>
          <a:srcRect l="38568" t="17716" r="4821" b="248"/>
          <a:stretch>
            <a:fillRect/>
          </a:stretch>
        </p:blipFill>
        <p:spPr>
          <a:xfrm>
            <a:off x="11308715" y="-1"/>
            <a:ext cx="889636" cy="1333184"/>
          </a:xfrm>
          <a:prstGeom prst="rect">
            <a:avLst/>
          </a:prstGeom>
          <a:ln w="12700">
            <a:miter lim="400000"/>
          </a:ln>
        </p:spPr>
      </p:pic>
      <p:sp>
        <p:nvSpPr>
          <p:cNvPr id="99" name="Texte niveau 1…"/>
          <p:cNvSpPr txBox="1">
            <a:spLocks noGrp="1"/>
          </p:cNvSpPr>
          <p:nvPr>
            <p:ph type="body" sz="quarter" idx="1"/>
          </p:nvPr>
        </p:nvSpPr>
        <p:spPr>
          <a:xfrm>
            <a:off x="528274" y="6581000"/>
            <a:ext cx="1078044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100" name="TextBox 4"/>
          <p:cNvSpPr txBox="1"/>
          <p:nvPr/>
        </p:nvSpPr>
        <p:spPr>
          <a:xfrm>
            <a:off x="6721863" y="595084"/>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49263484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08"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09" name="Texte niveau 1…"/>
          <p:cNvSpPr txBox="1">
            <a:spLocks noGrp="1"/>
          </p:cNvSpPr>
          <p:nvPr>
            <p:ph type="body" sz="quarter" idx="1"/>
          </p:nvPr>
        </p:nvSpPr>
        <p:spPr>
          <a:xfrm>
            <a:off x="528274" y="6581000"/>
            <a:ext cx="1082885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37024831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O NOT USE">
    <p:spTree>
      <p:nvGrpSpPr>
        <p:cNvPr id="1" name=""/>
        <p:cNvGrpSpPr/>
        <p:nvPr/>
      </p:nvGrpSpPr>
      <p:grpSpPr>
        <a:xfrm>
          <a:off x="0" y="0"/>
          <a:ext cx="0" cy="0"/>
          <a:chOff x="0" y="0"/>
          <a:chExt cx="0" cy="0"/>
        </a:xfrm>
      </p:grpSpPr>
      <p:sp>
        <p:nvSpPr>
          <p:cNvPr id="116"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17"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18" name="Texte du titre"/>
          <p:cNvSpPr txBox="1">
            <a:spLocks noGrp="1"/>
          </p:cNvSpPr>
          <p:nvPr>
            <p:ph type="title"/>
          </p:nvPr>
        </p:nvSpPr>
        <p:spPr>
          <a:xfrm>
            <a:off x="914876" y="2130425"/>
            <a:ext cx="10368600" cy="1470026"/>
          </a:xfrm>
          <a:prstGeom prst="rect">
            <a:avLst/>
          </a:prstGeom>
        </p:spPr>
        <p:txBody>
          <a:bodyPr/>
          <a:lstStyle/>
          <a:p>
            <a:r>
              <a:t>Texte du titre</a:t>
            </a:r>
          </a:p>
        </p:txBody>
      </p:sp>
      <p:sp>
        <p:nvSpPr>
          <p:cNvPr id="119" name="Texte niveau 1…"/>
          <p:cNvSpPr txBox="1">
            <a:spLocks noGrp="1"/>
          </p:cNvSpPr>
          <p:nvPr>
            <p:ph type="body" sz="quarter" idx="1"/>
          </p:nvPr>
        </p:nvSpPr>
        <p:spPr>
          <a:xfrm>
            <a:off x="1829752" y="3886200"/>
            <a:ext cx="8538848" cy="1752600"/>
          </a:xfrm>
          <a:prstGeom prst="rect">
            <a:avLst/>
          </a:prstGeom>
        </p:spPr>
        <p:txBody>
          <a:bodyPr/>
          <a:lstStyle>
            <a:lvl1pPr marL="0" indent="0" algn="ctr">
              <a:buClrTx/>
              <a:buSzTx/>
              <a:buFontTx/>
              <a:buNone/>
              <a:defRPr>
                <a:solidFill>
                  <a:srgbClr val="888888"/>
                </a:solidFill>
              </a:defRPr>
            </a:lvl1pPr>
            <a:lvl2pPr marL="0" indent="457200" algn="ctr">
              <a:buClrTx/>
              <a:buSzTx/>
              <a:buFontTx/>
              <a:buNone/>
              <a:defRPr>
                <a:solidFill>
                  <a:srgbClr val="888888"/>
                </a:solidFill>
              </a:defRPr>
            </a:lvl2pPr>
            <a:lvl3pPr marL="0" indent="914400" algn="ctr">
              <a:buClrTx/>
              <a:buSzTx/>
              <a:buFontTx/>
              <a:buNone/>
              <a:defRPr>
                <a:solidFill>
                  <a:srgbClr val="888888"/>
                </a:solidFill>
              </a:defRPr>
            </a:lvl3pPr>
            <a:lvl4pPr marL="0" indent="1371600" algn="ctr">
              <a:buClrTx/>
              <a:buSzTx/>
              <a:buFontTx/>
              <a:buNone/>
              <a:defRPr>
                <a:solidFill>
                  <a:srgbClr val="888888"/>
                </a:solidFill>
              </a:defRPr>
            </a:lvl4pPr>
            <a:lvl5pPr marL="0" indent="1828800" algn="ctr">
              <a:buClrTx/>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1176453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8" name="TextBox 7"/>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201774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P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0862441"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4" name="Rectangle 3"/>
          <p:cNvSpPr/>
          <p:nvPr userDrawn="1"/>
        </p:nvSpPr>
        <p:spPr>
          <a:xfrm>
            <a:off x="10862442" y="0"/>
            <a:ext cx="1332734" cy="13327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06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1"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userDrawn="1"/>
        </p:nvSpPr>
        <p:spPr>
          <a:xfrm>
            <a:off x="0" y="6096881"/>
            <a:ext cx="8136904" cy="403957"/>
          </a:xfrm>
          <a:prstGeom prst="rect">
            <a:avLst/>
          </a:prstGeom>
        </p:spPr>
        <p:txBody>
          <a:bodyPr lIns="39600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chemeClr val="accent5"/>
                </a:solidFill>
              </a:rPr>
              <a:t>MS Brain Health activities and supporting materials have been funded by grants from AbbVie, Actelion Pharmaceuticals, Celgene and Sanofi Genzyme, and by educational grants from Biogen, F. Hoffmann-La Roche, Merck </a:t>
            </a:r>
            <a:r>
              <a:rPr lang="en-GB" sz="1200" dirty="0" err="1">
                <a:solidFill>
                  <a:schemeClr val="accent5"/>
                </a:solidFill>
              </a:rPr>
              <a:t>KGaA</a:t>
            </a:r>
            <a:r>
              <a:rPr lang="en-GB" sz="1200" dirty="0">
                <a:solidFill>
                  <a:schemeClr val="accent5"/>
                </a:solidFill>
              </a:rPr>
              <a:t> and Novartis, all of whom had no influence on the content.</a:t>
            </a:r>
          </a:p>
        </p:txBody>
      </p:sp>
      <p:sp>
        <p:nvSpPr>
          <p:cNvPr id="10" name="TextBox 9"/>
          <p:cNvSpPr txBox="1"/>
          <p:nvPr userDrawn="1"/>
        </p:nvSpPr>
        <p:spPr>
          <a:xfrm>
            <a:off x="5431798" y="2"/>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88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3"/>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3"/>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3"/>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9" name="TextBox 8"/>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978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0"/>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11" name="TextBox 10"/>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867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5" name="TextBox 4"/>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41299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38" y="6581003"/>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0545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O NOT US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2130428"/>
            <a:ext cx="10365899"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5596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3"/>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3"/>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sp>
        <p:nvSpPr>
          <p:cNvPr id="4" name="TextBox 3"/>
          <p:cNvSpPr txBox="1"/>
          <p:nvPr userDrawn="1"/>
        </p:nvSpPr>
        <p:spPr>
          <a:xfrm>
            <a:off x="6720114" y="-14515"/>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2358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éro de diapositive"/>
          <p:cNvSpPr txBox="1">
            <a:spLocks noGrp="1"/>
          </p:cNvSpPr>
          <p:nvPr>
            <p:ph type="sldNum" sz="quarter" idx="2"/>
          </p:nvPr>
        </p:nvSpPr>
        <p:spPr>
          <a:xfrm>
            <a:off x="11928675" y="6586019"/>
            <a:ext cx="278503" cy="279180"/>
          </a:xfrm>
          <a:prstGeom prst="rect">
            <a:avLst/>
          </a:prstGeom>
          <a:ln w="12700">
            <a:miter lim="400000"/>
          </a:ln>
        </p:spPr>
        <p:txBody>
          <a:bodyPr wrap="none" lIns="0" tIns="46800" rIns="90000" bIns="46800" anchor="b">
            <a:spAutoFit/>
          </a:bodyPr>
          <a:lstStyle>
            <a:lvl1pPr algn="r">
              <a:defRPr sz="1200">
                <a:solidFill>
                  <a:schemeClr val="accent4"/>
                </a:solidFill>
              </a:defRPr>
            </a:lvl1pPr>
          </a:lstStyle>
          <a:p>
            <a:pPr hangingPunct="0"/>
            <a:fld id="{86CB4B4D-7CA3-9044-876B-883B54F8677D}" type="slidenum">
              <a:rPr kern="0">
                <a:solidFill>
                  <a:srgbClr val="346B2D"/>
                </a:solidFill>
                <a:latin typeface="Arial"/>
                <a:cs typeface="Arial"/>
                <a:sym typeface="Arial"/>
              </a:rPr>
              <a:pPr hangingPunct="0"/>
              <a:t>‹#›</a:t>
            </a:fld>
            <a:endParaRPr kern="0" dirty="0">
              <a:solidFill>
                <a:srgbClr val="346B2D"/>
              </a:solidFill>
              <a:latin typeface="Arial"/>
              <a:cs typeface="Arial"/>
              <a:sym typeface="Arial"/>
            </a:endParaRPr>
          </a:p>
        </p:txBody>
      </p:sp>
      <p:sp>
        <p:nvSpPr>
          <p:cNvPr id="3" name="TextBox 3"/>
          <p:cNvSpPr txBox="1"/>
          <p:nvPr/>
        </p:nvSpPr>
        <p:spPr>
          <a:xfrm>
            <a:off x="6721863" y="-14516"/>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 name="Texte du titre"/>
          <p:cNvSpPr txBox="1">
            <a:spLocks noGrp="1"/>
          </p:cNvSpPr>
          <p:nvPr>
            <p:ph type="title"/>
          </p:nvPr>
        </p:nvSpPr>
        <p:spPr>
          <a:xfrm>
            <a:off x="0" y="0"/>
            <a:ext cx="11310545" cy="1335600"/>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396000" tIns="107999" rIns="396000" bIns="107999" anchor="b">
            <a:normAutofit/>
          </a:bodyPr>
          <a:lstStyle/>
          <a:p>
            <a:r>
              <a:rPr dirty="0" err="1"/>
              <a:t>Texte</a:t>
            </a:r>
            <a:r>
              <a:rPr dirty="0"/>
              <a:t> du </a:t>
            </a:r>
            <a:r>
              <a:rPr dirty="0" err="1"/>
              <a:t>titre</a:t>
            </a:r>
            <a:endParaRPr dirty="0"/>
          </a:p>
        </p:txBody>
      </p:sp>
      <p:sp>
        <p:nvSpPr>
          <p:cNvPr id="5" name="Texte niveau 1…"/>
          <p:cNvSpPr txBox="1">
            <a:spLocks noGrp="1"/>
          </p:cNvSpPr>
          <p:nvPr>
            <p:ph type="body" idx="1"/>
          </p:nvPr>
        </p:nvSpPr>
        <p:spPr>
          <a:xfrm>
            <a:off x="509595" y="1597821"/>
            <a:ext cx="10799123"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Texte niveau 1</a:t>
            </a:r>
          </a:p>
          <a:p>
            <a:pPr lvl="1"/>
            <a:r>
              <a:t>Texte niveau 2</a:t>
            </a:r>
          </a:p>
          <a:p>
            <a:pPr lvl="2"/>
            <a:r>
              <a:t>Texte niveau 3</a:t>
            </a:r>
          </a:p>
          <a:p>
            <a:pPr lvl="3"/>
            <a:r>
              <a:t>Texte niveau 4</a:t>
            </a:r>
          </a:p>
          <a:p>
            <a:pPr lvl="4"/>
            <a:r>
              <a:t>Texte niveau 5</a:t>
            </a:r>
          </a:p>
        </p:txBody>
      </p:sp>
      <p:pic>
        <p:nvPicPr>
          <p:cNvPr id="6" name="Picture 2" descr="Picture 2"/>
          <p:cNvPicPr>
            <a:picLocks noChangeAspect="1"/>
          </p:cNvPicPr>
          <p:nvPr/>
        </p:nvPicPr>
        <p:blipFill>
          <a:blip r:embed="rId11"/>
          <a:srcRect l="38568" t="17716" r="4821" b="248"/>
          <a:stretch>
            <a:fillRect/>
          </a:stretch>
        </p:blipFill>
        <p:spPr>
          <a:xfrm>
            <a:off x="11308715" y="-1"/>
            <a:ext cx="889636" cy="1333184"/>
          </a:xfrm>
          <a:prstGeom prst="rect">
            <a:avLst/>
          </a:prstGeom>
          <a:ln w="12700">
            <a:miter lim="400000"/>
          </a:ln>
        </p:spPr>
      </p:pic>
      <p:sp>
        <p:nvSpPr>
          <p:cNvPr id="7" name="TextBox 7"/>
          <p:cNvSpPr txBox="1"/>
          <p:nvPr/>
        </p:nvSpPr>
        <p:spPr>
          <a:xfrm>
            <a:off x="6721863" y="595084"/>
            <a:ext cx="450539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800">
                <a:solidFill>
                  <a:srgbClr val="FFFFFF"/>
                </a:solidFill>
              </a:defRPr>
            </a:lvl1pPr>
          </a:lstStyle>
          <a:p>
            <a:pPr hangingPunct="0"/>
            <a:r>
              <a:rPr kern="0" dirty="0">
                <a:latin typeface="Arial"/>
                <a:cs typeface="Arial"/>
                <a:sym typeface="Arial"/>
              </a:rPr>
              <a:t>DRAFT SLIDES</a:t>
            </a:r>
          </a:p>
        </p:txBody>
      </p:sp>
    </p:spTree>
    <p:extLst>
      <p:ext uri="{BB962C8B-B14F-4D97-AF65-F5344CB8AC3E}">
        <p14:creationId xmlns:p14="http://schemas.microsoft.com/office/powerpoint/2010/main" val="33808610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41000" marR="0" indent="-3990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162799" marR="0" indent="-47879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638300" marR="0" indent="-2667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488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060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632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204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tiff"/><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jpeg"/><Relationship Id="rId8" Type="http://schemas.openxmlformats.org/officeDocument/2006/relationships/image" Target="../media/image12.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0" Type="http://schemas.openxmlformats.org/officeDocument/2006/relationships/image" Target="../media/image24.png"/><Relationship Id="rId41"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GB" dirty="0"/>
              <a:t>Shared by Multiple Sclerosis New Zealand</a:t>
            </a:r>
          </a:p>
        </p:txBody>
      </p:sp>
      <p:sp>
        <p:nvSpPr>
          <p:cNvPr id="3" name="Subtitle 2"/>
          <p:cNvSpPr>
            <a:spLocks noGrp="1"/>
          </p:cNvSpPr>
          <p:nvPr>
            <p:ph type="subTitle" idx="1"/>
          </p:nvPr>
        </p:nvSpPr>
        <p:spPr/>
        <p:txBody>
          <a:bodyPr/>
          <a:lstStyle/>
          <a:p>
            <a:r>
              <a:rPr lang="en-GB" dirty="0"/>
              <a:t>Information for HCPs</a:t>
            </a:r>
          </a:p>
        </p:txBody>
      </p:sp>
      <p:sp>
        <p:nvSpPr>
          <p:cNvPr id="4" name="Title 3"/>
          <p:cNvSpPr>
            <a:spLocks noGrp="1"/>
          </p:cNvSpPr>
          <p:nvPr>
            <p:ph type="title"/>
          </p:nvPr>
        </p:nvSpPr>
        <p:spPr/>
        <p:txBody>
          <a:bodyPr/>
          <a:lstStyle/>
          <a:p>
            <a:r>
              <a:rPr lang="en-GB" dirty="0"/>
              <a:t>Brain health: why time matters in multiple sclerosis</a:t>
            </a:r>
          </a:p>
        </p:txBody>
      </p:sp>
    </p:spTree>
    <p:extLst>
      <p:ext uri="{BB962C8B-B14F-4D97-AF65-F5344CB8AC3E}">
        <p14:creationId xmlns:p14="http://schemas.microsoft.com/office/powerpoint/2010/main" val="293286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Neurological reserve must be preserved: </a:t>
            </a:r>
            <a:br>
              <a:rPr lang="en-GB" dirty="0"/>
            </a:br>
            <a:r>
              <a:rPr lang="en-GB" dirty="0"/>
              <a:t>capacity to retain function is finite</a:t>
            </a:r>
          </a:p>
        </p:txBody>
      </p:sp>
      <p:sp>
        <p:nvSpPr>
          <p:cNvPr id="4" name="Content Placeholder 3"/>
          <p:cNvSpPr>
            <a:spLocks noGrp="1"/>
          </p:cNvSpPr>
          <p:nvPr>
            <p:ph idx="1"/>
          </p:nvPr>
        </p:nvSpPr>
        <p:spPr>
          <a:xfrm>
            <a:off x="509464" y="1597822"/>
            <a:ext cx="11476889" cy="4525963"/>
          </a:xfrm>
        </p:spPr>
        <p:txBody>
          <a:bodyPr>
            <a:noAutofit/>
          </a:bodyPr>
          <a:lstStyle/>
          <a:p>
            <a:r>
              <a:rPr lang="en-GB" dirty="0"/>
              <a:t>Neurological reserve: the brain’s finite capacity to retain function by remodelling itself to compensate for loss of nerve cells and fibres</a:t>
            </a:r>
            <a:r>
              <a:rPr lang="en-GB" baseline="30000" dirty="0"/>
              <a:t>1,2</a:t>
            </a:r>
          </a:p>
          <a:p>
            <a:endParaRPr lang="en-GB" dirty="0"/>
          </a:p>
          <a:p>
            <a:endParaRPr lang="en-GB" dirty="0"/>
          </a:p>
          <a:p>
            <a:endParaRPr lang="en-GB" dirty="0"/>
          </a:p>
          <a:p>
            <a:pPr marL="0" indent="0">
              <a:buNone/>
            </a:pPr>
            <a:endParaRPr lang="en-GB" dirty="0"/>
          </a:p>
          <a:p>
            <a:endParaRPr lang="en-GB" sz="1200" dirty="0"/>
          </a:p>
          <a:p>
            <a:r>
              <a:rPr lang="en-GB" dirty="0"/>
              <a:t>Neurological reserve may explain why:</a:t>
            </a:r>
          </a:p>
          <a:p>
            <a:pPr lvl="1"/>
            <a:r>
              <a:rPr lang="en-GB" dirty="0"/>
              <a:t>MS-related brain injury can go undetected during the early phase of the disease</a:t>
            </a:r>
          </a:p>
          <a:p>
            <a:pPr lvl="1"/>
            <a:r>
              <a:rPr lang="en-GB" dirty="0"/>
              <a:t>MS can be undiagnosed and untreated for a long time</a:t>
            </a:r>
          </a:p>
        </p:txBody>
      </p:sp>
      <p:sp>
        <p:nvSpPr>
          <p:cNvPr id="5" name="Text Placeholder 4"/>
          <p:cNvSpPr>
            <a:spLocks noGrp="1"/>
          </p:cNvSpPr>
          <p:nvPr>
            <p:ph type="body" sz="quarter" idx="14"/>
          </p:nvPr>
        </p:nvSpPr>
        <p:spPr/>
        <p:txBody>
          <a:bodyPr/>
          <a:lstStyle/>
          <a:p>
            <a:r>
              <a:rPr lang="en-GB" dirty="0"/>
              <a:t>1. Rocca MA </a:t>
            </a:r>
            <a:r>
              <a:rPr lang="en-GB" i="1" dirty="0"/>
              <a:t>et al.</a:t>
            </a:r>
            <a:r>
              <a:rPr lang="en-GB" dirty="0"/>
              <a:t>, 2003; 2. Rocca MA, </a:t>
            </a:r>
            <a:r>
              <a:rPr lang="en-GB" dirty="0" err="1"/>
              <a:t>Filippi</a:t>
            </a:r>
            <a:r>
              <a:rPr lang="en-GB" dirty="0"/>
              <a:t> M, 2007</a:t>
            </a:r>
          </a:p>
        </p:txBody>
      </p:sp>
      <p:grpSp>
        <p:nvGrpSpPr>
          <p:cNvPr id="10" name="Group 9"/>
          <p:cNvGrpSpPr/>
          <p:nvPr/>
        </p:nvGrpSpPr>
        <p:grpSpPr>
          <a:xfrm>
            <a:off x="1438440" y="2688115"/>
            <a:ext cx="1327269" cy="1450385"/>
            <a:chOff x="7124700" y="2781300"/>
            <a:chExt cx="3009900" cy="358140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58" t="27037" r="44584" b="38148"/>
            <a:stretch/>
          </p:blipFill>
          <p:spPr bwMode="auto">
            <a:xfrm>
              <a:off x="7124700" y="2781300"/>
              <a:ext cx="30099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569200" y="3111500"/>
              <a:ext cx="2032000" cy="1790700"/>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58" t="27037" r="44584" b="38148"/>
          <a:stretch/>
        </p:blipFill>
        <p:spPr bwMode="auto">
          <a:xfrm>
            <a:off x="9203278" y="2625604"/>
            <a:ext cx="1299253" cy="15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93825" y="3992528"/>
            <a:ext cx="258652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Brain volume </a:t>
            </a:r>
          </a:p>
        </p:txBody>
      </p:sp>
      <p:sp>
        <p:nvSpPr>
          <p:cNvPr id="13" name="TextBox 12"/>
          <p:cNvSpPr txBox="1"/>
          <p:nvPr/>
        </p:nvSpPr>
        <p:spPr>
          <a:xfrm>
            <a:off x="7954758" y="3992528"/>
            <a:ext cx="37559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Neurological reserve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19" t="30370" r="47778" b="54444"/>
          <a:stretch/>
        </p:blipFill>
        <p:spPr bwMode="auto">
          <a:xfrm>
            <a:off x="4918409" y="2669582"/>
            <a:ext cx="1721092" cy="134837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918592" y="3992528"/>
            <a:ext cx="32287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b="1" dirty="0"/>
              <a:t>Cognitive reserve</a:t>
            </a:r>
            <a:endParaRPr lang="en-US" sz="2800" dirty="0"/>
          </a:p>
        </p:txBody>
      </p:sp>
      <p:sp>
        <p:nvSpPr>
          <p:cNvPr id="17" name="TextBox 16"/>
          <p:cNvSpPr txBox="1"/>
          <p:nvPr/>
        </p:nvSpPr>
        <p:spPr>
          <a:xfrm>
            <a:off x="3233402" y="3013328"/>
            <a:ext cx="633507" cy="1015663"/>
          </a:xfrm>
          <a:prstGeom prst="rect">
            <a:avLst/>
          </a:prstGeom>
          <a:noFill/>
        </p:spPr>
        <p:txBody>
          <a:bodyPr wrap="none" rtlCol="0">
            <a:spAutoFit/>
          </a:bodyPr>
          <a:lstStyle/>
          <a:p>
            <a:r>
              <a:rPr lang="en-GB" sz="6000" dirty="0"/>
              <a:t>+</a:t>
            </a:r>
            <a:endParaRPr lang="en-US" dirty="0"/>
          </a:p>
        </p:txBody>
      </p:sp>
      <p:sp>
        <p:nvSpPr>
          <p:cNvPr id="20" name="TextBox 19"/>
          <p:cNvSpPr txBox="1"/>
          <p:nvPr/>
        </p:nvSpPr>
        <p:spPr>
          <a:xfrm>
            <a:off x="7195994" y="3012684"/>
            <a:ext cx="633507" cy="1015663"/>
          </a:xfrm>
          <a:prstGeom prst="rect">
            <a:avLst/>
          </a:prstGeom>
          <a:noFill/>
        </p:spPr>
        <p:txBody>
          <a:bodyPr wrap="none" rtlCol="0">
            <a:spAutoFit/>
          </a:bodyPr>
          <a:lstStyle/>
          <a:p>
            <a:r>
              <a:rPr lang="en-GB" sz="6000" dirty="0"/>
              <a:t>=</a:t>
            </a:r>
            <a:endParaRPr lang="en-US" dirty="0"/>
          </a:p>
        </p:txBody>
      </p:sp>
    </p:spTree>
    <p:extLst>
      <p:ext uri="{BB962C8B-B14F-4D97-AF65-F5344CB8AC3E}">
        <p14:creationId xmlns:p14="http://schemas.microsoft.com/office/powerpoint/2010/main" val="181664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Neurological reserve must be preserved: </a:t>
            </a:r>
            <a:br>
              <a:rPr lang="en-GB" dirty="0"/>
            </a:br>
            <a:r>
              <a:rPr lang="en-GB" dirty="0"/>
              <a:t>protection against disability progression</a:t>
            </a:r>
          </a:p>
        </p:txBody>
      </p:sp>
      <p:sp>
        <p:nvSpPr>
          <p:cNvPr id="3" name="Content Placeholder 2"/>
          <p:cNvSpPr>
            <a:spLocks noGrp="1"/>
          </p:cNvSpPr>
          <p:nvPr>
            <p:ph idx="1"/>
          </p:nvPr>
        </p:nvSpPr>
        <p:spPr/>
        <p:txBody>
          <a:bodyPr/>
          <a:lstStyle/>
          <a:p>
            <a:r>
              <a:rPr lang="en-US" dirty="0"/>
              <a:t>Preserving brain volume</a:t>
            </a:r>
            <a:r>
              <a:rPr lang="en-US" baseline="30000" dirty="0"/>
              <a:t>1</a:t>
            </a:r>
            <a:r>
              <a:rPr lang="en-US" dirty="0"/>
              <a:t> and cognitive reserve</a:t>
            </a:r>
            <a:r>
              <a:rPr lang="en-US" baseline="30000" dirty="0"/>
              <a:t>2</a:t>
            </a:r>
            <a:r>
              <a:rPr lang="en-US" dirty="0"/>
              <a:t> </a:t>
            </a:r>
            <a:r>
              <a:rPr lang="en-GB" dirty="0"/>
              <a:t>protects against disability progression</a:t>
            </a:r>
            <a:endParaRPr lang="en-GB" baseline="30000" dirty="0"/>
          </a:p>
        </p:txBody>
      </p:sp>
      <p:sp>
        <p:nvSpPr>
          <p:cNvPr id="4" name="Text Placeholder 3"/>
          <p:cNvSpPr>
            <a:spLocks noGrp="1"/>
          </p:cNvSpPr>
          <p:nvPr>
            <p:ph type="body" sz="quarter" idx="14"/>
          </p:nvPr>
        </p:nvSpPr>
        <p:spPr>
          <a:xfrm>
            <a:off x="528138" y="6396337"/>
            <a:ext cx="10777635" cy="461665"/>
          </a:xfrm>
        </p:spPr>
        <p:txBody>
          <a:bodyPr/>
          <a:lstStyle/>
          <a:p>
            <a:r>
              <a:rPr lang="en-GB" dirty="0"/>
              <a:t>RCT, randomized controlled trial; RRMS, relapsing–remitting multiple sclerosis</a:t>
            </a:r>
            <a:br>
              <a:rPr lang="en-GB" dirty="0"/>
            </a:br>
            <a:r>
              <a:rPr lang="fr-FR" dirty="0"/>
              <a:t>1.</a:t>
            </a:r>
            <a:r>
              <a:rPr lang="en-GB" dirty="0"/>
              <a:t> Sormani MP </a:t>
            </a:r>
            <a:r>
              <a:rPr lang="en-GB" i="1" dirty="0"/>
              <a:t>et al.</a:t>
            </a:r>
            <a:r>
              <a:rPr lang="en-GB" dirty="0"/>
              <a:t>, 2014; 2.</a:t>
            </a:r>
            <a:r>
              <a:rPr lang="fr-FR" dirty="0"/>
              <a:t> Schwartz CE </a:t>
            </a:r>
            <a:r>
              <a:rPr lang="fr-FR" i="1" dirty="0"/>
              <a:t>et al.</a:t>
            </a:r>
            <a:r>
              <a:rPr lang="fr-FR" dirty="0"/>
              <a:t>, 2013</a:t>
            </a:r>
            <a:endParaRPr lang="en-GB" dirty="0"/>
          </a:p>
        </p:txBody>
      </p:sp>
      <p:sp>
        <p:nvSpPr>
          <p:cNvPr id="7" name="Content Placeholder 5"/>
          <p:cNvSpPr txBox="1">
            <a:spLocks/>
          </p:cNvSpPr>
          <p:nvPr/>
        </p:nvSpPr>
        <p:spPr>
          <a:xfrm>
            <a:off x="517120" y="2594002"/>
            <a:ext cx="6088779" cy="2490335"/>
          </a:xfrm>
          <a:prstGeom prst="rect">
            <a:avLst/>
          </a:prstGeom>
        </p:spPr>
        <p:txBody>
          <a:bodyPr vert="horz" lIns="0" tIns="45720" rIns="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GB" dirty="0"/>
              <a:t>Brain volume</a:t>
            </a:r>
          </a:p>
          <a:p>
            <a:pPr lvl="1">
              <a:lnSpc>
                <a:spcPct val="120000"/>
              </a:lnSpc>
            </a:pPr>
            <a:r>
              <a:rPr lang="en-GB" dirty="0"/>
              <a:t>Meta-analysis of 13 RCTs including more than 13 500 people with RRMS</a:t>
            </a:r>
            <a:r>
              <a:rPr lang="en-GB" baseline="30000" dirty="0"/>
              <a:t>1</a:t>
            </a:r>
            <a:endParaRPr lang="en-GB" dirty="0"/>
          </a:p>
          <a:p>
            <a:pPr lvl="2"/>
            <a:r>
              <a:rPr lang="en-GB" dirty="0"/>
              <a:t>Treatment effects on disability progression and brain atrophy were correlated</a:t>
            </a:r>
            <a:br>
              <a:rPr lang="en-GB" dirty="0"/>
            </a:br>
            <a:r>
              <a:rPr lang="en-GB" dirty="0"/>
              <a:t>(</a:t>
            </a:r>
            <a:r>
              <a:rPr lang="en-GB" i="1" dirty="0"/>
              <a:t>R</a:t>
            </a:r>
            <a:r>
              <a:rPr lang="en-GB" baseline="30000" dirty="0"/>
              <a:t>2</a:t>
            </a:r>
            <a:r>
              <a:rPr lang="en-GB" dirty="0"/>
              <a:t> = 0.48)</a:t>
            </a:r>
          </a:p>
          <a:p>
            <a:pPr lvl="2"/>
            <a:r>
              <a:rPr lang="en-GB" dirty="0"/>
              <a:t>Treatment effects on disability progression and new/enlarging MRI lesions were correlated (</a:t>
            </a:r>
            <a:r>
              <a:rPr lang="en-GB" i="1" dirty="0"/>
              <a:t>R</a:t>
            </a:r>
            <a:r>
              <a:rPr lang="en-GB" baseline="30000" dirty="0"/>
              <a:t>2</a:t>
            </a:r>
            <a:r>
              <a:rPr lang="en-GB" dirty="0"/>
              <a:t> = 0.61)</a:t>
            </a:r>
            <a:endParaRPr lang="en-GB" baseline="30000" dirty="0"/>
          </a:p>
        </p:txBody>
      </p:sp>
      <p:sp>
        <p:nvSpPr>
          <p:cNvPr id="8" name="Content Placeholder 6"/>
          <p:cNvSpPr txBox="1">
            <a:spLocks/>
          </p:cNvSpPr>
          <p:nvPr/>
        </p:nvSpPr>
        <p:spPr>
          <a:xfrm>
            <a:off x="6357207" y="2594002"/>
            <a:ext cx="5555046" cy="2490335"/>
          </a:xfrm>
          <a:prstGeom prst="rect">
            <a:avLst/>
          </a:prstGeom>
        </p:spPr>
        <p:txBody>
          <a:bodyP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dirty="0"/>
              <a:t>Cognitive reserve</a:t>
            </a:r>
          </a:p>
          <a:p>
            <a:pPr lvl="1">
              <a:lnSpc>
                <a:spcPct val="110000"/>
              </a:lnSpc>
            </a:pPr>
            <a:r>
              <a:rPr lang="en-GB" dirty="0"/>
              <a:t>Longitudinal study of </a:t>
            </a:r>
            <a:r>
              <a:rPr lang="en-US" dirty="0"/>
              <a:t>859 people with MS</a:t>
            </a:r>
            <a:r>
              <a:rPr lang="en-GB" baseline="30000" dirty="0"/>
              <a:t>2</a:t>
            </a:r>
            <a:endParaRPr lang="en-US" dirty="0"/>
          </a:p>
          <a:p>
            <a:pPr lvl="2"/>
            <a:r>
              <a:rPr lang="en-GB" dirty="0"/>
              <a:t>Patients with high active cognitive reserve had a lower symptom burden than those with low active cognitive reserve, independent of passive cognitive reserve (</a:t>
            </a:r>
            <a:r>
              <a:rPr lang="en-GB" i="1" dirty="0"/>
              <a:t>p</a:t>
            </a:r>
            <a:r>
              <a:rPr lang="en-GB" dirty="0"/>
              <a:t> &lt; 0.01)</a:t>
            </a:r>
            <a:endParaRPr lang="en-GB" baseline="30000" dirty="0"/>
          </a:p>
          <a:p>
            <a:pPr>
              <a:lnSpc>
                <a:spcPct val="120000"/>
              </a:lnSpc>
            </a:pPr>
            <a:endParaRPr lang="en-US" dirty="0"/>
          </a:p>
        </p:txBody>
      </p:sp>
    </p:spTree>
    <p:extLst>
      <p:ext uri="{BB962C8B-B14F-4D97-AF65-F5344CB8AC3E}">
        <p14:creationId xmlns:p14="http://schemas.microsoft.com/office/powerpoint/2010/main" val="150579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Cognitive impairment has</a:t>
            </a:r>
            <a:br>
              <a:rPr lang="en-GB" dirty="0"/>
            </a:br>
            <a:r>
              <a:rPr lang="en-GB" dirty="0"/>
              <a:t>practical implications</a:t>
            </a:r>
          </a:p>
        </p:txBody>
      </p:sp>
      <p:sp>
        <p:nvSpPr>
          <p:cNvPr id="4" name="Content Placeholder 3"/>
          <p:cNvSpPr>
            <a:spLocks noGrp="1"/>
          </p:cNvSpPr>
          <p:nvPr>
            <p:ph idx="1"/>
          </p:nvPr>
        </p:nvSpPr>
        <p:spPr/>
        <p:txBody>
          <a:bodyPr/>
          <a:lstStyle/>
          <a:p>
            <a:r>
              <a:rPr lang="en-GB" dirty="0"/>
              <a:t>Cognitive impairment in early MS is associated with:</a:t>
            </a:r>
          </a:p>
          <a:p>
            <a:pPr lvl="1"/>
            <a:r>
              <a:rPr lang="en-GB" dirty="0"/>
              <a:t>Decreased quality of life</a:t>
            </a:r>
            <a:r>
              <a:rPr lang="en-GB" baseline="30000" dirty="0"/>
              <a:t>1</a:t>
            </a:r>
          </a:p>
          <a:p>
            <a:pPr lvl="1"/>
            <a:r>
              <a:rPr lang="en-GB" dirty="0"/>
              <a:t>Decreased daily functioning</a:t>
            </a:r>
            <a:r>
              <a:rPr lang="en-GB" baseline="30000" dirty="0"/>
              <a:t>2</a:t>
            </a:r>
            <a:r>
              <a:rPr lang="en-GB" dirty="0"/>
              <a:t> </a:t>
            </a:r>
          </a:p>
          <a:p>
            <a:pPr lvl="1"/>
            <a:r>
              <a:rPr lang="en-GB" dirty="0"/>
              <a:t>Decreased employability</a:t>
            </a:r>
          </a:p>
          <a:p>
            <a:pPr lvl="2"/>
            <a:r>
              <a:rPr lang="en-GB" dirty="0"/>
              <a:t>Unemployment levels among people with MS are higher than those in the general population, even at low levels of physical disability</a:t>
            </a:r>
            <a:r>
              <a:rPr lang="en-GB" baseline="30000" dirty="0"/>
              <a:t>3,4</a:t>
            </a:r>
          </a:p>
          <a:p>
            <a:endParaRPr lang="en-GB" dirty="0"/>
          </a:p>
        </p:txBody>
      </p:sp>
      <p:sp>
        <p:nvSpPr>
          <p:cNvPr id="5" name="Text Placeholder 4"/>
          <p:cNvSpPr>
            <a:spLocks noGrp="1"/>
          </p:cNvSpPr>
          <p:nvPr>
            <p:ph type="body" sz="quarter" idx="14"/>
          </p:nvPr>
        </p:nvSpPr>
        <p:spPr>
          <a:xfrm>
            <a:off x="528138" y="6396337"/>
            <a:ext cx="10777635" cy="461665"/>
          </a:xfrm>
        </p:spPr>
        <p:txBody>
          <a:bodyPr/>
          <a:lstStyle/>
          <a:p>
            <a:r>
              <a:rPr lang="en-GB" dirty="0"/>
              <a:t>EDSS, Expanded Disability Status Scale</a:t>
            </a:r>
            <a:br>
              <a:rPr lang="en-GB" dirty="0"/>
            </a:br>
            <a:r>
              <a:rPr lang="en-GB" dirty="0"/>
              <a:t>1. Glanz BI </a:t>
            </a:r>
            <a:r>
              <a:rPr lang="en-GB" i="1" dirty="0"/>
              <a:t>et al.</a:t>
            </a:r>
            <a:r>
              <a:rPr lang="en-GB" dirty="0"/>
              <a:t>, 2010; 2. </a:t>
            </a:r>
            <a:r>
              <a:rPr lang="fr-FR" dirty="0"/>
              <a:t>Rao SM </a:t>
            </a:r>
            <a:r>
              <a:rPr lang="fr-FR" i="1" dirty="0"/>
              <a:t>et al.</a:t>
            </a:r>
            <a:r>
              <a:rPr lang="fr-FR" dirty="0"/>
              <a:t>, 1991; </a:t>
            </a:r>
            <a:r>
              <a:rPr lang="en-GB" dirty="0"/>
              <a:t>3. Kobelt G </a:t>
            </a:r>
            <a:r>
              <a:rPr lang="en-GB" i="1" dirty="0"/>
              <a:t>et al.</a:t>
            </a:r>
            <a:r>
              <a:rPr lang="en-GB" dirty="0"/>
              <a:t>, 2006; 4. Kobelt G </a:t>
            </a:r>
            <a:r>
              <a:rPr lang="en-GB" i="1" dirty="0"/>
              <a:t>et al.</a:t>
            </a:r>
            <a:r>
              <a:rPr lang="en-GB" dirty="0"/>
              <a:t>, 2009</a:t>
            </a:r>
          </a:p>
        </p:txBody>
      </p:sp>
      <p:sp>
        <p:nvSpPr>
          <p:cNvPr id="18" name="Rounded Rectangle 17"/>
          <p:cNvSpPr/>
          <p:nvPr/>
        </p:nvSpPr>
        <p:spPr>
          <a:xfrm>
            <a:off x="1080791" y="4593772"/>
            <a:ext cx="10033594" cy="114168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Even if a person with MS is fully mobile most of the time, </a:t>
            </a:r>
            <a:br>
              <a:rPr lang="en-US" sz="2400" dirty="0"/>
            </a:br>
            <a:r>
              <a:rPr lang="en-US" sz="2400" dirty="0"/>
              <a:t>employability is decreased, suggesting that cognitive impairment </a:t>
            </a:r>
            <a:br>
              <a:rPr lang="en-US" sz="2400" dirty="0"/>
            </a:br>
            <a:r>
              <a:rPr lang="en-US" sz="2400" dirty="0"/>
              <a:t>plays an important role</a:t>
            </a:r>
          </a:p>
        </p:txBody>
      </p:sp>
    </p:spTree>
    <p:extLst>
      <p:ext uri="{BB962C8B-B14F-4D97-AF65-F5344CB8AC3E}">
        <p14:creationId xmlns:p14="http://schemas.microsoft.com/office/powerpoint/2010/main" val="94589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impairment predicts </a:t>
            </a:r>
            <a:br>
              <a:rPr lang="en-GB" dirty="0"/>
            </a:br>
            <a:r>
              <a:rPr lang="en-GB" dirty="0"/>
              <a:t>disability progression (1/2)</a:t>
            </a:r>
            <a:endParaRPr lang="en-US" dirty="0"/>
          </a:p>
        </p:txBody>
      </p:sp>
      <p:sp>
        <p:nvSpPr>
          <p:cNvPr id="4" name="Content Placeholder 3"/>
          <p:cNvSpPr>
            <a:spLocks noGrp="1"/>
          </p:cNvSpPr>
          <p:nvPr>
            <p:ph idx="1"/>
          </p:nvPr>
        </p:nvSpPr>
        <p:spPr>
          <a:xfrm>
            <a:off x="509463" y="1597822"/>
            <a:ext cx="11388754" cy="4525963"/>
          </a:xfrm>
        </p:spPr>
        <p:txBody>
          <a:bodyPr/>
          <a:lstStyle/>
          <a:p>
            <a:r>
              <a:rPr lang="en-GB" dirty="0"/>
              <a:t>Cognitive impairment can be present years before </a:t>
            </a:r>
            <a:br>
              <a:rPr lang="en-GB" dirty="0"/>
            </a:br>
            <a:r>
              <a:rPr lang="en-GB" dirty="0"/>
              <a:t>the more obvious clinical symptoms of MS appear</a:t>
            </a:r>
            <a:r>
              <a:rPr lang="en-GB" baseline="30000" dirty="0"/>
              <a:t>1</a:t>
            </a:r>
          </a:p>
          <a:p>
            <a:pPr lvl="1"/>
            <a:r>
              <a:rPr lang="en-GB" dirty="0"/>
              <a:t>A case–control study found that school performance was poorer in </a:t>
            </a:r>
            <a:br>
              <a:rPr lang="en-GB" dirty="0"/>
            </a:br>
            <a:r>
              <a:rPr lang="en-GB" dirty="0"/>
              <a:t>75 people who later developed clinical symptoms of MS (84% RRMS; </a:t>
            </a:r>
            <a:br>
              <a:rPr lang="en-GB" dirty="0"/>
            </a:br>
            <a:r>
              <a:rPr lang="en-GB" dirty="0"/>
              <a:t>15% SPMS; 1% PPMS) than in 75 individuals who did not develop MS</a:t>
            </a:r>
          </a:p>
          <a:p>
            <a:endParaRPr lang="en-GB" dirty="0"/>
          </a:p>
          <a:p>
            <a:r>
              <a:rPr lang="en-GB" dirty="0"/>
              <a:t>Cognitive function is predictive of short-term</a:t>
            </a:r>
            <a:r>
              <a:rPr lang="en-GB" baseline="30000" dirty="0"/>
              <a:t>2</a:t>
            </a:r>
            <a:r>
              <a:rPr lang="en-GB" dirty="0"/>
              <a:t> and long-term</a:t>
            </a:r>
            <a:r>
              <a:rPr lang="en-GB" baseline="30000" dirty="0"/>
              <a:t>3</a:t>
            </a:r>
            <a:r>
              <a:rPr lang="en-GB" dirty="0"/>
              <a:t> clinical disability progression in patients with RRMS</a:t>
            </a:r>
          </a:p>
          <a:p>
            <a:pPr lvl="1"/>
            <a:endParaRPr lang="en-GB" dirty="0"/>
          </a:p>
          <a:p>
            <a:pPr lvl="1"/>
            <a:endParaRPr lang="en-GB" dirty="0"/>
          </a:p>
        </p:txBody>
      </p:sp>
      <p:sp>
        <p:nvSpPr>
          <p:cNvPr id="5" name="Text Placeholder 4"/>
          <p:cNvSpPr>
            <a:spLocks noGrp="1"/>
          </p:cNvSpPr>
          <p:nvPr>
            <p:ph type="body" sz="quarter" idx="14"/>
          </p:nvPr>
        </p:nvSpPr>
        <p:spPr>
          <a:xfrm>
            <a:off x="528138" y="6396337"/>
            <a:ext cx="10777635" cy="461665"/>
          </a:xfrm>
        </p:spPr>
        <p:txBody>
          <a:bodyPr/>
          <a:lstStyle/>
          <a:p>
            <a:r>
              <a:rPr lang="en-GB" dirty="0"/>
              <a:t>PPMS, primary progressive multiple sclerosis; RRMS, relapsing–remitting multiple sclerosis; SPMS, secondary progressive multiple sclerosis</a:t>
            </a:r>
            <a:br>
              <a:rPr lang="en-GB" dirty="0"/>
            </a:br>
            <a:r>
              <a:rPr lang="fr-FR" dirty="0"/>
              <a:t>1.</a:t>
            </a:r>
            <a:r>
              <a:rPr lang="en-GB" dirty="0"/>
              <a:t> Sinay V </a:t>
            </a:r>
            <a:r>
              <a:rPr lang="en-GB" i="1" dirty="0"/>
              <a:t>et al.</a:t>
            </a:r>
            <a:r>
              <a:rPr lang="en-GB" dirty="0"/>
              <a:t>, 2015; 2. Raghupathi K </a:t>
            </a:r>
            <a:r>
              <a:rPr lang="en-GB" i="1" dirty="0"/>
              <a:t>et al.</a:t>
            </a:r>
            <a:r>
              <a:rPr lang="en-GB" dirty="0"/>
              <a:t>, 2015; 3. </a:t>
            </a:r>
            <a:r>
              <a:rPr lang="fr-FR" dirty="0"/>
              <a:t>Moccia M </a:t>
            </a:r>
            <a:r>
              <a:rPr lang="fr-FR" i="1" dirty="0"/>
              <a:t>et al</a:t>
            </a:r>
            <a:r>
              <a:rPr lang="fr-FR" dirty="0"/>
              <a:t>., 2015</a:t>
            </a:r>
            <a:endParaRPr lang="en-GB" dirty="0"/>
          </a:p>
        </p:txBody>
      </p:sp>
    </p:spTree>
    <p:extLst>
      <p:ext uri="{BB962C8B-B14F-4D97-AF65-F5344CB8AC3E}">
        <p14:creationId xmlns:p14="http://schemas.microsoft.com/office/powerpoint/2010/main" val="155622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impairment predicts </a:t>
            </a:r>
            <a:br>
              <a:rPr lang="en-GB" dirty="0"/>
            </a:br>
            <a:r>
              <a:rPr lang="en-GB" dirty="0"/>
              <a:t>disability progression  (2/2)</a:t>
            </a:r>
          </a:p>
        </p:txBody>
      </p:sp>
      <p:sp>
        <p:nvSpPr>
          <p:cNvPr id="3" name="Content Placeholder 2"/>
          <p:cNvSpPr>
            <a:spLocks noGrp="1"/>
          </p:cNvSpPr>
          <p:nvPr>
            <p:ph idx="1"/>
          </p:nvPr>
        </p:nvSpPr>
        <p:spPr>
          <a:xfrm>
            <a:off x="509464" y="1597822"/>
            <a:ext cx="11463195" cy="4525963"/>
          </a:xfrm>
        </p:spPr>
        <p:txBody>
          <a:bodyPr>
            <a:noAutofit/>
          </a:bodyPr>
          <a:lstStyle/>
          <a:p>
            <a:r>
              <a:rPr lang="en-GB" sz="2400" dirty="0"/>
              <a:t>Short-term clinical disability progression</a:t>
            </a:r>
            <a:r>
              <a:rPr lang="en-GB" sz="2400" baseline="30000" dirty="0"/>
              <a:t>1</a:t>
            </a:r>
            <a:endParaRPr lang="en-GB" sz="2400" dirty="0"/>
          </a:p>
          <a:p>
            <a:pPr lvl="1"/>
            <a:r>
              <a:rPr lang="en-GB" sz="2000" dirty="0"/>
              <a:t>1582 people with RRMS treated with placebo were monitored for up to 2 years</a:t>
            </a:r>
          </a:p>
          <a:p>
            <a:pPr lvl="1"/>
            <a:r>
              <a:rPr lang="en-GB" sz="2000" dirty="0"/>
              <a:t>Baseline cognitive function predicted clinical disability progression, as assessed using:</a:t>
            </a:r>
          </a:p>
          <a:p>
            <a:pPr lvl="2"/>
            <a:r>
              <a:rPr lang="en-GB" sz="1800" dirty="0"/>
              <a:t>EDSS</a:t>
            </a:r>
          </a:p>
          <a:p>
            <a:pPr lvl="2"/>
            <a:r>
              <a:rPr lang="en-GB" sz="1800" dirty="0"/>
              <a:t>Multiple Sclerosis Functional Composite</a:t>
            </a:r>
          </a:p>
          <a:p>
            <a:pPr lvl="2"/>
            <a:r>
              <a:rPr lang="en-GB" sz="1800" dirty="0"/>
              <a:t>Visual Function Test</a:t>
            </a:r>
          </a:p>
          <a:p>
            <a:r>
              <a:rPr lang="en-GB" sz="2400" dirty="0"/>
              <a:t>Long-term clinical disability progression</a:t>
            </a:r>
            <a:r>
              <a:rPr lang="en-GB" sz="2400" baseline="30000" dirty="0"/>
              <a:t>2</a:t>
            </a:r>
            <a:endParaRPr lang="en-GB" sz="2400" dirty="0"/>
          </a:p>
          <a:p>
            <a:pPr lvl="1"/>
            <a:r>
              <a:rPr lang="en-GB" sz="2000" dirty="0"/>
              <a:t>155 people with RRMS receiving treatment were included in a retrospective longitudinal study</a:t>
            </a:r>
          </a:p>
          <a:p>
            <a:pPr lvl="1"/>
            <a:r>
              <a:rPr lang="en-GB" sz="2000" dirty="0"/>
              <a:t>After 10 years, compared with those with preserved cognition at diagnosis, people with cognitive impairment at diagnosis were:</a:t>
            </a:r>
          </a:p>
          <a:p>
            <a:pPr lvl="2"/>
            <a:r>
              <a:rPr lang="en-GB" sz="1800" dirty="0"/>
              <a:t>more than three times as likely to have reached an EDSS score of 4.0</a:t>
            </a:r>
          </a:p>
          <a:p>
            <a:pPr lvl="2"/>
            <a:r>
              <a:rPr lang="en-GB" sz="1800" dirty="0"/>
              <a:t>more than twice as likely to have progressed to secondary progressive MS</a:t>
            </a:r>
            <a:endParaRPr lang="en-GB" sz="1800" baseline="30000" dirty="0"/>
          </a:p>
        </p:txBody>
      </p:sp>
      <p:sp>
        <p:nvSpPr>
          <p:cNvPr id="4" name="Text Placeholder 3"/>
          <p:cNvSpPr>
            <a:spLocks noGrp="1"/>
          </p:cNvSpPr>
          <p:nvPr>
            <p:ph type="body" sz="quarter" idx="14"/>
          </p:nvPr>
        </p:nvSpPr>
        <p:spPr>
          <a:xfrm>
            <a:off x="528138" y="6396337"/>
            <a:ext cx="10777635" cy="461665"/>
          </a:xfrm>
        </p:spPr>
        <p:txBody>
          <a:bodyPr/>
          <a:lstStyle/>
          <a:p>
            <a:r>
              <a:rPr lang="en-GB" dirty="0"/>
              <a:t>EDSS, Expanded Disability Status Scale; RRMS, relapsing–remitting multiple sclerosis</a:t>
            </a:r>
            <a:br>
              <a:rPr lang="en-GB" dirty="0"/>
            </a:br>
            <a:r>
              <a:rPr lang="en-GB" dirty="0"/>
              <a:t>1. Raghupathi K </a:t>
            </a:r>
            <a:r>
              <a:rPr lang="en-GB" i="1" dirty="0"/>
              <a:t>et al.,</a:t>
            </a:r>
            <a:r>
              <a:rPr lang="en-GB" dirty="0"/>
              <a:t> 2015; 2</a:t>
            </a:r>
            <a:r>
              <a:rPr lang="fr-FR" dirty="0"/>
              <a:t>. Moccia M </a:t>
            </a:r>
            <a:r>
              <a:rPr lang="fr-FR" i="1" dirty="0"/>
              <a:t>et al</a:t>
            </a:r>
            <a:r>
              <a:rPr lang="fr-FR" dirty="0"/>
              <a:t>., 2015</a:t>
            </a:r>
            <a:endParaRPr lang="en-GB" dirty="0"/>
          </a:p>
        </p:txBody>
      </p:sp>
    </p:spTree>
    <p:extLst>
      <p:ext uri="{BB962C8B-B14F-4D97-AF65-F5344CB8AC3E}">
        <p14:creationId xmlns:p14="http://schemas.microsoft.com/office/powerpoint/2010/main" val="69058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GB" dirty="0"/>
              <a:t>Three key recommendations for change</a:t>
            </a:r>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31725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477" y="4338367"/>
            <a:ext cx="2577157" cy="257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r>
              <a:rPr lang="en-GB" dirty="0"/>
              <a:t>Three key recommendations for change</a:t>
            </a:r>
          </a:p>
        </p:txBody>
      </p:sp>
      <p:sp>
        <p:nvSpPr>
          <p:cNvPr id="9" name="Text Placeholder 8"/>
          <p:cNvSpPr>
            <a:spLocks noGrp="1"/>
          </p:cNvSpPr>
          <p:nvPr>
            <p:ph type="body" sz="quarter" idx="14"/>
          </p:nvPr>
        </p:nvSpPr>
        <p:spPr/>
        <p:txBody>
          <a:bodyPr/>
          <a:lstStyle/>
          <a:p>
            <a:endParaRPr lang="en-GB" dirty="0"/>
          </a:p>
        </p:txBody>
      </p:sp>
      <p:sp>
        <p:nvSpPr>
          <p:cNvPr id="6" name="Rounded Rectangle 5"/>
          <p:cNvSpPr/>
          <p:nvPr/>
        </p:nvSpPr>
        <p:spPr>
          <a:xfrm>
            <a:off x="4552693" y="1459077"/>
            <a:ext cx="3089790" cy="2315688"/>
          </a:xfrm>
          <a:prstGeom prst="roundRect">
            <a:avLst>
              <a:gd name="adj" fmla="val 12280"/>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3175" cmpd="sng">
                  <a:noFill/>
                  <a:prstDash val="solid"/>
                </a:ln>
                <a:solidFill>
                  <a:schemeClr val="bg1"/>
                </a:solidFill>
              </a:rPr>
              <a:t>Maximize lifelong brain health</a:t>
            </a:r>
          </a:p>
        </p:txBody>
      </p:sp>
      <p:sp>
        <p:nvSpPr>
          <p:cNvPr id="2" name="TextBox 1"/>
          <p:cNvSpPr txBox="1"/>
          <p:nvPr/>
        </p:nvSpPr>
        <p:spPr>
          <a:xfrm>
            <a:off x="782122" y="3922869"/>
            <a:ext cx="3913877" cy="830997"/>
          </a:xfrm>
          <a:prstGeom prst="rect">
            <a:avLst/>
          </a:prstGeom>
          <a:noFill/>
        </p:spPr>
        <p:txBody>
          <a:bodyPr wrap="square" rtlCol="0">
            <a:spAutoFit/>
          </a:bodyPr>
          <a:lstStyle/>
          <a:p>
            <a:pPr algn="ctr"/>
            <a:r>
              <a:rPr lang="en-GB" sz="2400" b="1" dirty="0"/>
              <a:t>1. Minimize delays in diagnosis and treatment</a:t>
            </a:r>
            <a:endParaRPr lang="en-GB" sz="2400" dirty="0"/>
          </a:p>
        </p:txBody>
      </p:sp>
      <p:sp>
        <p:nvSpPr>
          <p:cNvPr id="3" name="TextBox 2"/>
          <p:cNvSpPr txBox="1"/>
          <p:nvPr/>
        </p:nvSpPr>
        <p:spPr>
          <a:xfrm>
            <a:off x="7636554" y="3924002"/>
            <a:ext cx="3713595" cy="1200329"/>
          </a:xfrm>
          <a:prstGeom prst="rect">
            <a:avLst/>
          </a:prstGeom>
          <a:noFill/>
        </p:spPr>
        <p:txBody>
          <a:bodyPr wrap="square" rtlCol="0">
            <a:spAutoFit/>
          </a:bodyPr>
          <a:lstStyle/>
          <a:p>
            <a:pPr marL="0" lvl="1" algn="ctr"/>
            <a:r>
              <a:rPr lang="en-GB" sz="2400" b="1" dirty="0"/>
              <a:t>2. Monitor disease activity and treat </a:t>
            </a:r>
            <a:br>
              <a:rPr lang="en-GB" sz="2400" b="1" dirty="0"/>
            </a:br>
            <a:r>
              <a:rPr lang="en-GB" sz="2400" b="1" dirty="0"/>
              <a:t>to a target</a:t>
            </a:r>
            <a:endParaRPr lang="en-US" dirty="0"/>
          </a:p>
        </p:txBody>
      </p:sp>
      <p:sp>
        <p:nvSpPr>
          <p:cNvPr id="4" name="TextBox 3"/>
          <p:cNvSpPr txBox="1"/>
          <p:nvPr/>
        </p:nvSpPr>
        <p:spPr>
          <a:xfrm>
            <a:off x="3040048" y="6396337"/>
            <a:ext cx="5553123" cy="461665"/>
          </a:xfrm>
          <a:prstGeom prst="rect">
            <a:avLst/>
          </a:prstGeom>
          <a:noFill/>
        </p:spPr>
        <p:txBody>
          <a:bodyPr wrap="none" rtlCol="0">
            <a:spAutoFit/>
          </a:bodyPr>
          <a:lstStyle/>
          <a:p>
            <a:pPr marL="0" lvl="1"/>
            <a:r>
              <a:rPr lang="en-GB" sz="2400" b="1" dirty="0"/>
              <a:t>3. Generate and use robust evidence</a:t>
            </a:r>
            <a:endParaRPr lang="en-GB" sz="2400" dirty="0"/>
          </a:p>
        </p:txBody>
      </p:sp>
      <p:sp>
        <p:nvSpPr>
          <p:cNvPr id="20" name="Right Arrow 19"/>
          <p:cNvSpPr/>
          <p:nvPr/>
        </p:nvSpPr>
        <p:spPr>
          <a:xfrm rot="5400000" flipH="1">
            <a:off x="5719387" y="3903013"/>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088" y="1617950"/>
            <a:ext cx="2307600" cy="2307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334" y="1602760"/>
            <a:ext cx="2307600" cy="2307600"/>
          </a:xfrm>
          <a:prstGeom prst="rect">
            <a:avLst/>
          </a:prstGeom>
        </p:spPr>
      </p:pic>
      <p:sp>
        <p:nvSpPr>
          <p:cNvPr id="21" name="Right Arrow 20"/>
          <p:cNvSpPr/>
          <p:nvPr/>
        </p:nvSpPr>
        <p:spPr>
          <a:xfrm rot="10800000" flipH="1">
            <a:off x="3728782"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Right Arrow 21"/>
          <p:cNvSpPr/>
          <p:nvPr/>
        </p:nvSpPr>
        <p:spPr>
          <a:xfrm flipH="1">
            <a:off x="7721067"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1162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1. Minimize delays in diagnosis and treatment</a:t>
            </a:r>
          </a:p>
        </p:txBody>
      </p:sp>
      <p:sp>
        <p:nvSpPr>
          <p:cNvPr id="3" name="Text Placeholder 2"/>
          <p:cNvSpPr>
            <a:spLocks noGrp="1"/>
          </p:cNvSpPr>
          <p:nvPr>
            <p:ph type="body" sz="quarter" idx="14"/>
          </p:nvPr>
        </p:nvSpPr>
        <p:spPr/>
        <p:txBody>
          <a:bodyPr/>
          <a:lstStyle/>
          <a:p>
            <a:endParaRPr lang="en-US"/>
          </a:p>
        </p:txBody>
      </p:sp>
      <p:sp>
        <p:nvSpPr>
          <p:cNvPr id="43" name="Rounded Rectangle 42"/>
          <p:cNvSpPr/>
          <p:nvPr/>
        </p:nvSpPr>
        <p:spPr>
          <a:xfrm>
            <a:off x="2412001" y="4139056"/>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Adopt the latest accepted diagnostic criteria, to diagnose MS as early as possible</a:t>
            </a:r>
          </a:p>
        </p:txBody>
      </p:sp>
      <p:sp>
        <p:nvSpPr>
          <p:cNvPr id="16" name="Rounded Rectangle 15"/>
          <p:cNvSpPr/>
          <p:nvPr/>
        </p:nvSpPr>
        <p:spPr>
          <a:xfrm>
            <a:off x="410646" y="1553034"/>
            <a:ext cx="8324270" cy="1137911"/>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Promptly refer people with suspected MS to a neurologist with a special interest in MS</a:t>
            </a:r>
          </a:p>
        </p:txBody>
      </p:sp>
      <p:sp>
        <p:nvSpPr>
          <p:cNvPr id="41" name="Rounded Rectangle 40"/>
          <p:cNvSpPr/>
          <p:nvPr/>
        </p:nvSpPr>
        <p:spPr>
          <a:xfrm>
            <a:off x="1411200" y="2846921"/>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Speed up diagnosis</a:t>
            </a:r>
          </a:p>
        </p:txBody>
      </p:sp>
      <p:sp>
        <p:nvSpPr>
          <p:cNvPr id="45" name="Rounded Rectangle 44"/>
          <p:cNvSpPr/>
          <p:nvPr/>
        </p:nvSpPr>
        <p:spPr>
          <a:xfrm>
            <a:off x="3416977" y="5432784"/>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Speed up treatment initiation</a:t>
            </a:r>
          </a:p>
        </p:txBody>
      </p:sp>
      <p:pic>
        <p:nvPicPr>
          <p:cNvPr id="12"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6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 people with suspected MS to specialists</a:t>
            </a:r>
            <a:endParaRPr lang="en-US" dirty="0"/>
          </a:p>
        </p:txBody>
      </p:sp>
      <p:sp>
        <p:nvSpPr>
          <p:cNvPr id="7" name="Text Placeholder 6"/>
          <p:cNvSpPr>
            <a:spLocks noGrp="1"/>
          </p:cNvSpPr>
          <p:nvPr>
            <p:ph type="body" sz="quarter" idx="14"/>
          </p:nvPr>
        </p:nvSpPr>
        <p:spPr/>
        <p:txBody>
          <a:bodyPr/>
          <a:lstStyle/>
          <a:p>
            <a:r>
              <a:rPr lang="en-GB" dirty="0"/>
              <a:t>DMT, disease-modifying therapy; HCP, healthcare professional</a:t>
            </a:r>
            <a:endParaRPr lang="en-US" dirty="0"/>
          </a:p>
        </p:txBody>
      </p:sp>
      <p:grpSp>
        <p:nvGrpSpPr>
          <p:cNvPr id="5" name="Group 4"/>
          <p:cNvGrpSpPr/>
          <p:nvPr/>
        </p:nvGrpSpPr>
        <p:grpSpPr>
          <a:xfrm>
            <a:off x="0" y="1995340"/>
            <a:ext cx="12195175" cy="4114800"/>
            <a:chOff x="0" y="1805940"/>
            <a:chExt cx="12195175" cy="4114800"/>
          </a:xfrm>
        </p:grpSpPr>
        <p:sp>
          <p:nvSpPr>
            <p:cNvPr id="4" name="Rectangle 3"/>
            <p:cNvSpPr/>
            <p:nvPr/>
          </p:nvSpPr>
          <p:spPr>
            <a:xfrm>
              <a:off x="0" y="1805940"/>
              <a:ext cx="12195175"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9277955" y="3984160"/>
              <a:ext cx="2711797"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Specialist </a:t>
              </a:r>
              <a:br>
                <a:rPr lang="en-GB" sz="2400" dirty="0"/>
              </a:br>
              <a:r>
                <a:rPr lang="en-GB" sz="2400" dirty="0"/>
                <a:t>clinics enable </a:t>
              </a:r>
              <a:br>
                <a:rPr lang="en-GB" sz="2400" dirty="0"/>
              </a:br>
              <a:r>
                <a:rPr lang="en-GB" sz="2400" dirty="0"/>
                <a:t>rapid diagnosis</a:t>
              </a:r>
              <a:r>
                <a:rPr lang="en-GB" sz="2400" b="1" dirty="0"/>
                <a:t> </a:t>
              </a:r>
              <a:endParaRPr lang="en-US" sz="2400" b="1" dirty="0"/>
            </a:p>
          </p:txBody>
        </p:sp>
        <p:sp>
          <p:nvSpPr>
            <p:cNvPr id="14" name="Rounded Rectangle 13"/>
            <p:cNvSpPr/>
            <p:nvPr/>
          </p:nvSpPr>
          <p:spPr>
            <a:xfrm>
              <a:off x="3557868" y="3984161"/>
              <a:ext cx="5519057"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A multidisciplinary team offers an integrated approach to care in which different aspects of the disease are managed by different specialists</a:t>
              </a:r>
              <a:endParaRPr lang="en-US" sz="2400" dirty="0"/>
            </a:p>
          </p:txBody>
        </p:sp>
        <p:sp>
          <p:nvSpPr>
            <p:cNvPr id="11" name="Rounded Rectangle 10"/>
            <p:cNvSpPr/>
            <p:nvPr/>
          </p:nvSpPr>
          <p:spPr>
            <a:xfrm>
              <a:off x="205423" y="3984162"/>
              <a:ext cx="3151415"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MS neurologists have knowledge of rapidly evolving treatment options</a:t>
              </a:r>
              <a:endParaRPr lang="en-US" sz="2400" dirty="0"/>
            </a:p>
          </p:txBody>
        </p:sp>
        <p:grpSp>
          <p:nvGrpSpPr>
            <p:cNvPr id="3" name="Group 2"/>
            <p:cNvGrpSpPr/>
            <p:nvPr/>
          </p:nvGrpSpPr>
          <p:grpSpPr>
            <a:xfrm>
              <a:off x="205423" y="2016575"/>
              <a:ext cx="11784329" cy="1738998"/>
              <a:chOff x="217171" y="2016575"/>
              <a:chExt cx="11784329" cy="1738998"/>
            </a:xfrm>
          </p:grpSpPr>
          <p:sp>
            <p:nvSpPr>
              <p:cNvPr id="15" name="Rounded Rectangle 14"/>
              <p:cNvSpPr/>
              <p:nvPr/>
            </p:nvSpPr>
            <p:spPr>
              <a:xfrm>
                <a:off x="3907109" y="2016576"/>
                <a:ext cx="4228103"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MS specialist nurses can implement programmes and support people with MS</a:t>
                </a:r>
                <a:endParaRPr lang="en-US" sz="2400" dirty="0"/>
              </a:p>
            </p:txBody>
          </p:sp>
          <p:sp>
            <p:nvSpPr>
              <p:cNvPr id="10" name="Rounded Rectangle 9"/>
              <p:cNvSpPr/>
              <p:nvPr/>
            </p:nvSpPr>
            <p:spPr>
              <a:xfrm>
                <a:off x="217171" y="2016577"/>
                <a:ext cx="3497580" cy="17389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MS neurologists </a:t>
                </a:r>
                <a:br>
                  <a:rPr lang="en-GB" sz="2400" dirty="0"/>
                </a:br>
                <a:r>
                  <a:rPr lang="en-GB" sz="2400" dirty="0"/>
                  <a:t>have access to </a:t>
                </a:r>
                <a:br>
                  <a:rPr lang="en-GB" sz="2400" dirty="0"/>
                </a:br>
                <a:r>
                  <a:rPr lang="en-GB" sz="2400" dirty="0"/>
                  <a:t>specialist equipment and personnel</a:t>
                </a:r>
                <a:endParaRPr lang="en-US" sz="2400" dirty="0"/>
              </a:p>
            </p:txBody>
          </p:sp>
          <p:sp>
            <p:nvSpPr>
              <p:cNvPr id="16" name="Rounded Rectangle 15"/>
              <p:cNvSpPr/>
              <p:nvPr/>
            </p:nvSpPr>
            <p:spPr>
              <a:xfrm>
                <a:off x="8327571" y="2016575"/>
                <a:ext cx="3673929" cy="17389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Access to MS HCPs increases the likelihood of people with MS taking DMTs</a:t>
                </a:r>
                <a:endParaRPr lang="en-US" sz="2400" dirty="0"/>
              </a:p>
            </p:txBody>
          </p:sp>
        </p:grpSp>
      </p:grpSp>
      <p:pic>
        <p:nvPicPr>
          <p:cNvPr id="3074"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8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Speed up diagnosis</a:t>
            </a:r>
          </a:p>
        </p:txBody>
      </p:sp>
      <p:sp>
        <p:nvSpPr>
          <p:cNvPr id="6" name="Content Placeholder 5"/>
          <p:cNvSpPr>
            <a:spLocks noGrp="1"/>
          </p:cNvSpPr>
          <p:nvPr>
            <p:ph idx="1"/>
          </p:nvPr>
        </p:nvSpPr>
        <p:spPr/>
        <p:txBody>
          <a:bodyPr/>
          <a:lstStyle/>
          <a:p>
            <a:r>
              <a:rPr lang="en-GB" dirty="0"/>
              <a:t>A delay of up to 2 years can occur between observation of the first symptom and seeing a neurologist</a:t>
            </a:r>
            <a:r>
              <a:rPr lang="en-GB" baseline="30000" dirty="0"/>
              <a:t>1</a:t>
            </a:r>
          </a:p>
          <a:p>
            <a:pPr lvl="1"/>
            <a:r>
              <a:rPr lang="en-GB" dirty="0"/>
              <a:t>There is a relationship between the length of delay in referral to a neurologist with a special interest in MS and the level of disability </a:t>
            </a:r>
            <a:br>
              <a:rPr lang="en-GB" dirty="0"/>
            </a:br>
            <a:r>
              <a:rPr lang="en-GB" dirty="0"/>
              <a:t>at the time of the first visit</a:t>
            </a:r>
            <a:r>
              <a:rPr lang="en-GB" baseline="30000" dirty="0"/>
              <a:t>2</a:t>
            </a:r>
          </a:p>
        </p:txBody>
      </p:sp>
      <p:sp>
        <p:nvSpPr>
          <p:cNvPr id="7" name="Text Placeholder 6"/>
          <p:cNvSpPr>
            <a:spLocks noGrp="1"/>
          </p:cNvSpPr>
          <p:nvPr>
            <p:ph type="body" sz="quarter" idx="14"/>
          </p:nvPr>
        </p:nvSpPr>
        <p:spPr/>
        <p:txBody>
          <a:bodyPr/>
          <a:lstStyle/>
          <a:p>
            <a:r>
              <a:rPr lang="nl-NL" dirty="0"/>
              <a:t>1. </a:t>
            </a:r>
            <a:r>
              <a:rPr lang="pt-BR" dirty="0"/>
              <a:t>Fernandez O </a:t>
            </a:r>
            <a:r>
              <a:rPr lang="pt-BR" i="1" dirty="0"/>
              <a:t>et al</a:t>
            </a:r>
            <a:r>
              <a:rPr lang="pt-BR" dirty="0"/>
              <a:t>.,</a:t>
            </a:r>
            <a:r>
              <a:rPr lang="en-US" dirty="0"/>
              <a:t> 2010; 2. </a:t>
            </a:r>
            <a:r>
              <a:rPr lang="nl-NL" dirty="0"/>
              <a:t>Kingwell E </a:t>
            </a:r>
            <a:r>
              <a:rPr lang="nl-NL" i="1" dirty="0"/>
              <a:t>et al</a:t>
            </a:r>
            <a:r>
              <a:rPr lang="nl-NL" dirty="0"/>
              <a:t>.,</a:t>
            </a:r>
            <a:r>
              <a:rPr lang="en-GB" dirty="0"/>
              <a:t> 2010</a:t>
            </a:r>
          </a:p>
        </p:txBody>
      </p:sp>
      <p:sp>
        <p:nvSpPr>
          <p:cNvPr id="8" name="Rounded Rectangle 7"/>
          <p:cNvSpPr/>
          <p:nvPr/>
        </p:nvSpPr>
        <p:spPr>
          <a:xfrm>
            <a:off x="2676620" y="4106327"/>
            <a:ext cx="6819900" cy="132397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t>The longer the delay, the greater the initial disability level</a:t>
            </a:r>
            <a:r>
              <a:rPr lang="en-GB" sz="3200" baseline="30000" dirty="0"/>
              <a:t>2</a:t>
            </a:r>
          </a:p>
        </p:txBody>
      </p:sp>
      <p:pic>
        <p:nvPicPr>
          <p:cNvPr id="10"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1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POLICY\MS\OHPF Multi-sponsor\OHPF004 ECTRIMS or other scientific sympo\Manuscript\Symposium presentations\Gavin Giovannoni\SLide sources\BH cover 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5982" y="1465125"/>
            <a:ext cx="3434006" cy="486733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Report published October 2015</a:t>
            </a:r>
          </a:p>
        </p:txBody>
      </p:sp>
      <p:sp>
        <p:nvSpPr>
          <p:cNvPr id="5" name="Content Placeholder 4"/>
          <p:cNvSpPr>
            <a:spLocks noGrp="1"/>
          </p:cNvSpPr>
          <p:nvPr>
            <p:ph idx="1"/>
          </p:nvPr>
        </p:nvSpPr>
        <p:spPr/>
        <p:txBody>
          <a:bodyPr/>
          <a:lstStyle/>
          <a:p>
            <a:r>
              <a:rPr lang="en-GB" dirty="0"/>
              <a:t>Importance of brain health in MS and </a:t>
            </a:r>
            <a:br>
              <a:rPr lang="en-GB" dirty="0"/>
            </a:br>
            <a:r>
              <a:rPr lang="en-GB" dirty="0"/>
              <a:t>the need for urgency at every stage</a:t>
            </a:r>
            <a:br>
              <a:rPr lang="en-GB" dirty="0"/>
            </a:br>
            <a:r>
              <a:rPr lang="en-GB" dirty="0"/>
              <a:t>of the disease</a:t>
            </a:r>
          </a:p>
          <a:p>
            <a:r>
              <a:rPr lang="en-GB" dirty="0"/>
              <a:t>Evidence-based international </a:t>
            </a:r>
            <a:br>
              <a:rPr lang="en-GB" dirty="0"/>
            </a:br>
            <a:r>
              <a:rPr lang="en-GB" dirty="0"/>
              <a:t>consensus recommendations</a:t>
            </a:r>
          </a:p>
          <a:p>
            <a:pPr marL="799200" lvl="1" indent="-457200">
              <a:buFont typeface="+mj-lt"/>
              <a:buAutoNum type="arabicPeriod"/>
            </a:pPr>
            <a:r>
              <a:rPr lang="en-GB" dirty="0"/>
              <a:t>Diagnosis</a:t>
            </a:r>
          </a:p>
          <a:p>
            <a:pPr marL="799200" lvl="1" indent="-457200">
              <a:buFont typeface="+mj-lt"/>
              <a:buAutoNum type="arabicPeriod"/>
            </a:pPr>
            <a:r>
              <a:rPr lang="en-GB" dirty="0"/>
              <a:t>Monitoring and therapeutic strategies</a:t>
            </a:r>
          </a:p>
          <a:p>
            <a:pPr marL="799200" lvl="1" indent="-457200">
              <a:buFont typeface="+mj-lt"/>
              <a:buAutoNum type="arabicPeriod"/>
            </a:pPr>
            <a:r>
              <a:rPr lang="en-GB" dirty="0"/>
              <a:t>Generating and consulting robust evidence</a:t>
            </a:r>
          </a:p>
          <a:p>
            <a:endParaRPr lang="en-GB" dirty="0"/>
          </a:p>
        </p:txBody>
      </p:sp>
      <p:sp>
        <p:nvSpPr>
          <p:cNvPr id="9" name="Text Placeholder 8"/>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41574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Adopt the latest accepted diagnostic criteria</a:t>
            </a:r>
            <a:endParaRPr lang="en-US" dirty="0"/>
          </a:p>
        </p:txBody>
      </p:sp>
      <p:sp>
        <p:nvSpPr>
          <p:cNvPr id="17" name="Content Placeholder 2"/>
          <p:cNvSpPr txBox="1">
            <a:spLocks/>
          </p:cNvSpPr>
          <p:nvPr/>
        </p:nvSpPr>
        <p:spPr>
          <a:xfrm>
            <a:off x="528137" y="1600203"/>
            <a:ext cx="5555748" cy="2564175"/>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Poser criteria (1984)</a:t>
            </a:r>
            <a:r>
              <a:rPr lang="en-GB" baseline="30000" dirty="0"/>
              <a:t>1</a:t>
            </a:r>
            <a:r>
              <a:rPr lang="en-GB" dirty="0"/>
              <a:t> </a:t>
            </a:r>
          </a:p>
          <a:p>
            <a:pPr lvl="1"/>
            <a:r>
              <a:rPr lang="en-GB" dirty="0"/>
              <a:t>Required two acute clinical relapses</a:t>
            </a:r>
          </a:p>
          <a:p>
            <a:pPr lvl="1"/>
            <a:r>
              <a:rPr lang="en-GB" dirty="0"/>
              <a:t>Relied on directly observable events</a:t>
            </a:r>
          </a:p>
        </p:txBody>
      </p:sp>
      <p:sp>
        <p:nvSpPr>
          <p:cNvPr id="18" name="Content Placeholder 5"/>
          <p:cNvSpPr txBox="1">
            <a:spLocks/>
          </p:cNvSpPr>
          <p:nvPr/>
        </p:nvSpPr>
        <p:spPr>
          <a:xfrm>
            <a:off x="6103298" y="1600203"/>
            <a:ext cx="5555046" cy="4525963"/>
          </a:xfrm>
          <a:prstGeom prst="rect">
            <a:avLst/>
          </a:prstGeom>
        </p:spPr>
        <p:txBody>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McDonald criteria (2001, revised in 2005 and 2010)</a:t>
            </a:r>
            <a:r>
              <a:rPr lang="en-GB" baseline="30000" dirty="0"/>
              <a:t>2–4</a:t>
            </a:r>
          </a:p>
          <a:p>
            <a:pPr lvl="1"/>
            <a:r>
              <a:rPr lang="en-GB" dirty="0"/>
              <a:t>Require at least one clinical relapse</a:t>
            </a:r>
          </a:p>
          <a:p>
            <a:pPr lvl="1"/>
            <a:r>
              <a:rPr lang="en-GB" dirty="0"/>
              <a:t>Incorporate MRI evidence</a:t>
            </a:r>
          </a:p>
          <a:p>
            <a:endParaRPr lang="en-GB" dirty="0"/>
          </a:p>
        </p:txBody>
      </p:sp>
      <p:sp>
        <p:nvSpPr>
          <p:cNvPr id="19" name="Text Placeholder 3"/>
          <p:cNvSpPr txBox="1">
            <a:spLocks/>
          </p:cNvSpPr>
          <p:nvPr/>
        </p:nvSpPr>
        <p:spPr>
          <a:xfrm>
            <a:off x="528137" y="6396337"/>
            <a:ext cx="11114066" cy="461665"/>
          </a:xfrm>
          <a:prstGeom prst="rect">
            <a:avLst/>
          </a:prstGeom>
        </p:spPr>
        <p:txBody>
          <a:bodyPr vert="horz" wrap="square" lIns="0" tIns="45720" rIns="0" bIns="45720" rtlCol="0" anchor="b">
            <a:spAutoFit/>
          </a:bodyPr>
          <a:lstStyle>
            <a:lvl1pPr marL="0" indent="0" algn="l" defTabSz="914400" rtl="0" eaLnBrk="1" latinLnBrk="0" hangingPunct="1">
              <a:spcBef>
                <a:spcPts val="600"/>
              </a:spcBef>
              <a:buClr>
                <a:schemeClr val="tx2"/>
              </a:buClr>
              <a:buFontTx/>
              <a:buNone/>
              <a:defRPr sz="1200" kern="1200" baseline="0">
                <a:solidFill>
                  <a:schemeClr val="bg2"/>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DMT, disease-modifying therapy; MRI, magnetic resonance imaging</a:t>
            </a:r>
            <a:br>
              <a:rPr lang="en-GB" dirty="0"/>
            </a:br>
            <a:r>
              <a:rPr lang="en-GB" dirty="0"/>
              <a:t>1. Poser CM </a:t>
            </a:r>
            <a:r>
              <a:rPr lang="en-GB" i="1" dirty="0"/>
              <a:t>et al.</a:t>
            </a:r>
            <a:r>
              <a:rPr lang="en-GB" dirty="0"/>
              <a:t>, 1983; 2. </a:t>
            </a:r>
            <a:r>
              <a:rPr lang="it-IT" dirty="0"/>
              <a:t>McDonald WI </a:t>
            </a:r>
            <a:r>
              <a:rPr lang="it-IT" i="1" dirty="0"/>
              <a:t>et al.</a:t>
            </a:r>
            <a:r>
              <a:rPr lang="it-IT" dirty="0"/>
              <a:t>,</a:t>
            </a:r>
            <a:r>
              <a:rPr lang="en-GB" dirty="0"/>
              <a:t> 2001; 3. </a:t>
            </a:r>
            <a:r>
              <a:rPr lang="en-GB" dirty="0" err="1"/>
              <a:t>Polman</a:t>
            </a:r>
            <a:r>
              <a:rPr lang="en-GB" dirty="0"/>
              <a:t> CH </a:t>
            </a:r>
            <a:r>
              <a:rPr lang="en-GB" i="1" dirty="0"/>
              <a:t>et al.</a:t>
            </a:r>
            <a:r>
              <a:rPr lang="en-GB" dirty="0"/>
              <a:t>,</a:t>
            </a:r>
            <a:r>
              <a:rPr lang="it-IT" dirty="0"/>
              <a:t> 2005; 4</a:t>
            </a:r>
            <a:r>
              <a:rPr lang="en-GB" dirty="0"/>
              <a:t>. </a:t>
            </a:r>
            <a:r>
              <a:rPr lang="en-GB" dirty="0" err="1"/>
              <a:t>Polman</a:t>
            </a:r>
            <a:r>
              <a:rPr lang="en-GB" dirty="0"/>
              <a:t> CH </a:t>
            </a:r>
            <a:r>
              <a:rPr lang="en-GB" i="1" dirty="0"/>
              <a:t>et al.</a:t>
            </a:r>
            <a:r>
              <a:rPr lang="en-GB" dirty="0"/>
              <a:t>, 2011; 5. Dalton CM </a:t>
            </a:r>
            <a:r>
              <a:rPr lang="en-GB" i="1" dirty="0"/>
              <a:t>et al.</a:t>
            </a:r>
            <a:r>
              <a:rPr lang="en-GB" dirty="0"/>
              <a:t>, 2002; 6. </a:t>
            </a:r>
            <a:r>
              <a:rPr lang="it-IT" dirty="0"/>
              <a:t>Tintore M </a:t>
            </a:r>
            <a:r>
              <a:rPr lang="it-IT" i="1" dirty="0"/>
              <a:t>et al.</a:t>
            </a:r>
            <a:r>
              <a:rPr lang="it-IT" dirty="0"/>
              <a:t>,</a:t>
            </a:r>
            <a:r>
              <a:rPr lang="en-GB" dirty="0"/>
              <a:t> 2003</a:t>
            </a:r>
          </a:p>
        </p:txBody>
      </p:sp>
      <p:sp>
        <p:nvSpPr>
          <p:cNvPr id="20" name="Content Placeholder 2"/>
          <p:cNvSpPr txBox="1">
            <a:spLocks/>
          </p:cNvSpPr>
          <p:nvPr/>
        </p:nvSpPr>
        <p:spPr>
          <a:xfrm>
            <a:off x="528135" y="3991570"/>
            <a:ext cx="11143820" cy="2469672"/>
          </a:xfrm>
          <a:prstGeom prst="rect">
            <a:avLst/>
          </a:prstGeom>
        </p:spPr>
        <p:txBody>
          <a:bodyPr vert="horz" lIns="0" tIns="45720" rIns="20160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 number of people whose MS is accurately diagnosed within </a:t>
            </a:r>
            <a:br>
              <a:rPr lang="en-GB" sz="2400" dirty="0"/>
            </a:br>
            <a:r>
              <a:rPr lang="en-GB" sz="2400" dirty="0"/>
              <a:t>1 year of their first relapse more than doubles</a:t>
            </a:r>
            <a:r>
              <a:rPr lang="en-GB" sz="2400" baseline="30000" dirty="0"/>
              <a:t>5</a:t>
            </a:r>
            <a:r>
              <a:rPr lang="en-GB" sz="2400" dirty="0"/>
              <a:t> or triples</a:t>
            </a:r>
            <a:r>
              <a:rPr lang="en-GB" sz="2400" baseline="30000" dirty="0"/>
              <a:t>6</a:t>
            </a:r>
            <a:r>
              <a:rPr lang="en-GB" sz="2400" dirty="0"/>
              <a:t> using McDonald criteria (2001) rather than Poser criteria</a:t>
            </a:r>
          </a:p>
          <a:p>
            <a:endParaRPr lang="en-GB" sz="2400" dirty="0"/>
          </a:p>
          <a:p>
            <a:r>
              <a:rPr lang="en-GB" sz="2400" dirty="0"/>
              <a:t>Despite widespread adoption of the 2010 criteria,</a:t>
            </a:r>
            <a:r>
              <a:rPr lang="en-GB" sz="2400" baseline="30000" dirty="0"/>
              <a:t>4</a:t>
            </a:r>
            <a:r>
              <a:rPr lang="en-GB" sz="2400" dirty="0"/>
              <a:t> some prescribing guidelines require two clinical relapses before initiation of a DMT</a:t>
            </a:r>
          </a:p>
        </p:txBody>
      </p:sp>
      <p:pic>
        <p:nvPicPr>
          <p:cNvPr id="22"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8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29427" t="23374" r="33191" b="35719"/>
          <a:stretch/>
        </p:blipFill>
        <p:spPr>
          <a:xfrm>
            <a:off x="5851304" y="1861145"/>
            <a:ext cx="6006869" cy="3696139"/>
          </a:xfrm>
        </p:spPr>
      </p:pic>
      <p:sp>
        <p:nvSpPr>
          <p:cNvPr id="2" name="Title 1"/>
          <p:cNvSpPr>
            <a:spLocks noGrp="1"/>
          </p:cNvSpPr>
          <p:nvPr>
            <p:ph type="title"/>
          </p:nvPr>
        </p:nvSpPr>
        <p:spPr/>
        <p:txBody>
          <a:bodyPr/>
          <a:lstStyle/>
          <a:p>
            <a:r>
              <a:rPr lang="en-GB" dirty="0"/>
              <a:t>Speed up treatment initiation</a:t>
            </a:r>
          </a:p>
        </p:txBody>
      </p:sp>
      <p:sp>
        <p:nvSpPr>
          <p:cNvPr id="7" name="Content Placeholder 6"/>
          <p:cNvSpPr>
            <a:spLocks noGrp="1"/>
          </p:cNvSpPr>
          <p:nvPr>
            <p:ph idx="1"/>
          </p:nvPr>
        </p:nvSpPr>
        <p:spPr>
          <a:xfrm>
            <a:off x="509464" y="1597822"/>
            <a:ext cx="5397850" cy="4525963"/>
          </a:xfrm>
        </p:spPr>
        <p:txBody>
          <a:bodyPr>
            <a:noAutofit/>
          </a:bodyPr>
          <a:lstStyle/>
          <a:p>
            <a:r>
              <a:rPr lang="en-GB" sz="2400" dirty="0"/>
              <a:t>In people with a diagnosis of CIS, treatment with a DMT increases </a:t>
            </a:r>
            <a:br>
              <a:rPr lang="en-GB" sz="2400" dirty="0"/>
            </a:br>
            <a:r>
              <a:rPr lang="en-GB" sz="2400" dirty="0"/>
              <a:t>the time to a second relapse (i.e. progression to RRMS under </a:t>
            </a:r>
            <a:br>
              <a:rPr lang="en-GB" sz="2400" dirty="0"/>
            </a:br>
            <a:r>
              <a:rPr lang="en-GB" sz="2400" dirty="0"/>
              <a:t>any diagnostic criteria) and improves MRI outcomes</a:t>
            </a:r>
            <a:r>
              <a:rPr lang="en-GB" sz="2400" baseline="30000" dirty="0"/>
              <a:t>1–3</a:t>
            </a:r>
          </a:p>
          <a:p>
            <a:r>
              <a:rPr lang="en-GB" sz="2400" dirty="0"/>
              <a:t>In people with a diagnosis of CIS</a:t>
            </a:r>
            <a:r>
              <a:rPr lang="en-GB" sz="2400" baseline="30000" dirty="0"/>
              <a:t>4–6</a:t>
            </a:r>
            <a:r>
              <a:rPr lang="en-GB" sz="2400" dirty="0"/>
              <a:t> or RRMS,</a:t>
            </a:r>
            <a:r>
              <a:rPr lang="en-GB" sz="2400" baseline="30000" dirty="0"/>
              <a:t>7–9</a:t>
            </a:r>
            <a:r>
              <a:rPr lang="en-GB" sz="2400" dirty="0"/>
              <a:t> initiating treatment with a DMT early in the disease course is associated with better long-term </a:t>
            </a:r>
            <a:r>
              <a:rPr lang="en-US" sz="2400" dirty="0"/>
              <a:t>outcomes than delaying treatment</a:t>
            </a:r>
          </a:p>
        </p:txBody>
      </p:sp>
      <p:sp>
        <p:nvSpPr>
          <p:cNvPr id="4" name="Text Placeholder 3"/>
          <p:cNvSpPr>
            <a:spLocks noGrp="1"/>
          </p:cNvSpPr>
          <p:nvPr>
            <p:ph type="body" sz="quarter" idx="14"/>
          </p:nvPr>
        </p:nvSpPr>
        <p:spPr>
          <a:xfrm>
            <a:off x="528138" y="5842339"/>
            <a:ext cx="10777635" cy="1015663"/>
          </a:xfrm>
        </p:spPr>
        <p:txBody>
          <a:bodyPr/>
          <a:lstStyle/>
          <a:p>
            <a:r>
              <a:rPr lang="en-GB" dirty="0"/>
              <a:t>CIS, clinically isolated syndrome; DMT, disease-modifying therapy; MRI, magnetic resonance imaging; RRMS, relapsing–remitting multiple sclerosis</a:t>
            </a:r>
            <a:br>
              <a:rPr lang="en-GB" dirty="0"/>
            </a:br>
            <a:r>
              <a:rPr lang="en-GB" dirty="0"/>
              <a:t>1. Jacobs LD </a:t>
            </a:r>
            <a:r>
              <a:rPr lang="en-GB" i="1" dirty="0"/>
              <a:t>et al</a:t>
            </a:r>
            <a:r>
              <a:rPr lang="en-GB" dirty="0"/>
              <a:t>., 2000; 2. Comi G </a:t>
            </a:r>
            <a:r>
              <a:rPr lang="en-GB" i="1" dirty="0"/>
              <a:t>et al</a:t>
            </a:r>
            <a:r>
              <a:rPr lang="en-GB" dirty="0"/>
              <a:t>., 2001; 3. </a:t>
            </a:r>
            <a:r>
              <a:rPr lang="da-DK" dirty="0"/>
              <a:t>Kappos L </a:t>
            </a:r>
            <a:r>
              <a:rPr lang="da-DK" i="1" dirty="0"/>
              <a:t>et al</a:t>
            </a:r>
            <a:r>
              <a:rPr lang="da-DK" dirty="0"/>
              <a:t>., </a:t>
            </a:r>
            <a:r>
              <a:rPr lang="en-GB" dirty="0"/>
              <a:t>2006; 4. Comi G </a:t>
            </a:r>
            <a:r>
              <a:rPr lang="en-GB" i="1" dirty="0"/>
              <a:t>et al.</a:t>
            </a:r>
            <a:r>
              <a:rPr lang="en-GB" dirty="0"/>
              <a:t>, 2013; 5. Kinkel RP </a:t>
            </a:r>
            <a:r>
              <a:rPr lang="en-GB" i="1" dirty="0"/>
              <a:t>et al</a:t>
            </a:r>
            <a:r>
              <a:rPr lang="en-GB" dirty="0"/>
              <a:t>., 2012; 6. Edan G </a:t>
            </a:r>
            <a:r>
              <a:rPr lang="en-GB" i="1" dirty="0"/>
              <a:t>et al</a:t>
            </a:r>
            <a:r>
              <a:rPr lang="en-GB" dirty="0"/>
              <a:t>., 2015; </a:t>
            </a:r>
            <a:br>
              <a:rPr lang="en-GB" dirty="0"/>
            </a:br>
            <a:r>
              <a:rPr lang="en-GB" dirty="0"/>
              <a:t>7. Johnson KP </a:t>
            </a:r>
            <a:r>
              <a:rPr lang="en-GB" i="1" dirty="0"/>
              <a:t>et al</a:t>
            </a:r>
            <a:r>
              <a:rPr lang="en-GB" dirty="0"/>
              <a:t>., 2005; 8. Agius M </a:t>
            </a:r>
            <a:r>
              <a:rPr lang="en-GB" i="1" dirty="0"/>
              <a:t>et al</a:t>
            </a:r>
            <a:r>
              <a:rPr lang="en-GB" dirty="0"/>
              <a:t>., 2014; 9. Trojano M </a:t>
            </a:r>
            <a:r>
              <a:rPr lang="en-GB" i="1" dirty="0"/>
              <a:t>et al</a:t>
            </a:r>
            <a:r>
              <a:rPr lang="en-GB" dirty="0"/>
              <a:t>., 2009</a:t>
            </a:r>
            <a:br>
              <a:rPr lang="en-GB" dirty="0"/>
            </a:br>
            <a:r>
              <a:rPr lang="en-GB" dirty="0"/>
              <a:t>Figure reproduced with permission from Oxford PharmaGenesis from Giovannoni G </a:t>
            </a:r>
            <a:r>
              <a:rPr lang="en-GB" i="1" dirty="0"/>
              <a:t>et al</a:t>
            </a:r>
            <a:r>
              <a:rPr lang="en-GB" dirty="0"/>
              <a:t>. Brain health: time matters in multiple sclerosis.</a:t>
            </a:r>
            <a:br>
              <a:rPr lang="en-GB" dirty="0"/>
            </a:br>
            <a:r>
              <a:rPr lang="en-GB" dirty="0"/>
              <a:t>© 2015 Oxford PharmaGenesis Ltd. Available at: www.msbrainhealth.org</a:t>
            </a:r>
          </a:p>
        </p:txBody>
      </p:sp>
      <p:sp>
        <p:nvSpPr>
          <p:cNvPr id="11" name="Content Placeholder 6"/>
          <p:cNvSpPr txBox="1">
            <a:spLocks/>
          </p:cNvSpPr>
          <p:nvPr/>
        </p:nvSpPr>
        <p:spPr>
          <a:xfrm>
            <a:off x="489401" y="5226430"/>
            <a:ext cx="11216373" cy="96726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baseline="30000" dirty="0"/>
          </a:p>
        </p:txBody>
      </p:sp>
      <p:pic>
        <p:nvPicPr>
          <p:cNvPr id="9" name="Picture 2" descr="Z:\POLICY\MS\OHPF Multi-sponsor\OHPF012 medical education\Production\icons\OHPF012_Three icons_Minimize delays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46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Autofit/>
          </a:bodyPr>
          <a:lstStyle/>
          <a:p>
            <a:r>
              <a:rPr lang="en-GB" dirty="0"/>
              <a:t>Overview of key recommendation </a:t>
            </a:r>
            <a:endParaRPr lang="en-GB" sz="2800" dirty="0"/>
          </a:p>
        </p:txBody>
      </p:sp>
      <p:sp>
        <p:nvSpPr>
          <p:cNvPr id="4" name="Text Placeholder 3"/>
          <p:cNvSpPr>
            <a:spLocks noGrp="1"/>
          </p:cNvSpPr>
          <p:nvPr>
            <p:ph type="body" sz="quarter" idx="14"/>
          </p:nvPr>
        </p:nvSpPr>
        <p:spPr/>
        <p:txBody>
          <a:bodyPr/>
          <a:lstStyle/>
          <a:p>
            <a:endParaRPr lang="en-US"/>
          </a:p>
        </p:txBody>
      </p:sp>
      <p:sp>
        <p:nvSpPr>
          <p:cNvPr id="67" name="Diamond 66"/>
          <p:cNvSpPr/>
          <p:nvPr/>
        </p:nvSpPr>
        <p:spPr>
          <a:xfrm>
            <a:off x="3432886" y="366161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Therapeutic strategy</a:t>
            </a:r>
            <a:endParaRPr lang="en-GB" sz="1400" dirty="0">
              <a:solidFill>
                <a:schemeClr val="bg1"/>
              </a:solidFill>
            </a:endParaRPr>
          </a:p>
        </p:txBody>
      </p:sp>
      <p:sp>
        <p:nvSpPr>
          <p:cNvPr id="69" name="Rounded Rectangle 68"/>
          <p:cNvSpPr/>
          <p:nvPr/>
        </p:nvSpPr>
        <p:spPr>
          <a:xfrm>
            <a:off x="2902012" y="3764295"/>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Early referral and diagnosis</a:t>
            </a:r>
          </a:p>
        </p:txBody>
      </p:sp>
      <p:cxnSp>
        <p:nvCxnSpPr>
          <p:cNvPr id="72" name="Straight Connector 71"/>
          <p:cNvCxnSpPr>
            <a:stCxn id="69" idx="3"/>
            <a:endCxn id="75" idx="1"/>
          </p:cNvCxnSpPr>
          <p:nvPr/>
        </p:nvCxnSpPr>
        <p:spPr>
          <a:xfrm>
            <a:off x="4360344" y="408667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5367910" y="3764295"/>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Early treatment</a:t>
            </a:r>
          </a:p>
        </p:txBody>
      </p:sp>
      <p:sp>
        <p:nvSpPr>
          <p:cNvPr id="85" name="Rounded Rectangle 84"/>
          <p:cNvSpPr/>
          <p:nvPr/>
        </p:nvSpPr>
        <p:spPr>
          <a:xfrm>
            <a:off x="2902012" y="3210579"/>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grpSp>
        <p:nvGrpSpPr>
          <p:cNvPr id="33" name="Group 3"/>
          <p:cNvGrpSpPr/>
          <p:nvPr/>
        </p:nvGrpSpPr>
        <p:grpSpPr>
          <a:xfrm>
            <a:off x="556135" y="4562620"/>
            <a:ext cx="1066313" cy="261129"/>
            <a:chOff x="5848373" y="5871612"/>
            <a:chExt cx="1131116" cy="276999"/>
          </a:xfrm>
        </p:grpSpPr>
        <p:cxnSp>
          <p:nvCxnSpPr>
            <p:cNvPr id="34" name="Straight Connector 33"/>
            <p:cNvCxnSpPr/>
            <p:nvPr/>
          </p:nvCxnSpPr>
          <p:spPr>
            <a:xfrm>
              <a:off x="5848373" y="6017568"/>
              <a:ext cx="363525"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06520" y="5871612"/>
              <a:ext cx="772969" cy="276999"/>
            </a:xfrm>
            <a:prstGeom prst="rect">
              <a:avLst/>
            </a:prstGeom>
            <a:noFill/>
          </p:spPr>
          <p:txBody>
            <a:bodyPr wrap="none" rtlCol="0">
              <a:spAutoFit/>
            </a:bodyPr>
            <a:lstStyle/>
            <a:p>
              <a:r>
                <a:rPr lang="en-GB" sz="1100" dirty="0"/>
                <a:t>Leads to</a:t>
              </a:r>
            </a:p>
          </p:txBody>
        </p:sp>
      </p:grpSp>
      <p:grpSp>
        <p:nvGrpSpPr>
          <p:cNvPr id="39" name="Group 33"/>
          <p:cNvGrpSpPr/>
          <p:nvPr/>
        </p:nvGrpSpPr>
        <p:grpSpPr>
          <a:xfrm>
            <a:off x="487976" y="4188248"/>
            <a:ext cx="1693461" cy="261129"/>
            <a:chOff x="7055203" y="4048222"/>
            <a:chExt cx="1796378" cy="276999"/>
          </a:xfrm>
        </p:grpSpPr>
        <p:sp>
          <p:nvSpPr>
            <p:cNvPr id="40" name="TextBox 39"/>
            <p:cNvSpPr txBox="1"/>
            <p:nvPr/>
          </p:nvSpPr>
          <p:spPr>
            <a:xfrm>
              <a:off x="7466265" y="4048222"/>
              <a:ext cx="1385316" cy="276999"/>
            </a:xfrm>
            <a:prstGeom prst="rect">
              <a:avLst/>
            </a:prstGeom>
            <a:noFill/>
          </p:spPr>
          <p:txBody>
            <a:bodyPr wrap="none" rtlCol="0">
              <a:spAutoFit/>
            </a:bodyPr>
            <a:lstStyle/>
            <a:p>
              <a:r>
                <a:rPr lang="en-GB" sz="1100" dirty="0"/>
                <a:t>Recommendation</a:t>
              </a:r>
            </a:p>
          </p:txBody>
        </p:sp>
        <p:sp>
          <p:nvSpPr>
            <p:cNvPr id="41" name="Rounded Rectangle 40"/>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grpSp>
        <p:nvGrpSpPr>
          <p:cNvPr id="43" name="Group 42"/>
          <p:cNvGrpSpPr/>
          <p:nvPr/>
        </p:nvGrpSpPr>
        <p:grpSpPr>
          <a:xfrm>
            <a:off x="105651" y="1495690"/>
            <a:ext cx="11867275" cy="1270807"/>
            <a:chOff x="239579" y="4502539"/>
            <a:chExt cx="8615054" cy="1674713"/>
          </a:xfrm>
        </p:grpSpPr>
        <p:sp>
          <p:nvSpPr>
            <p:cNvPr id="45" name="TextBox 44"/>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p>
          </p:txBody>
        </p:sp>
        <p:sp>
          <p:nvSpPr>
            <p:cNvPr id="46" name="TextBox 45"/>
            <p:cNvSpPr txBox="1"/>
            <p:nvPr/>
          </p:nvSpPr>
          <p:spPr>
            <a:xfrm rot="16200000">
              <a:off x="198003" y="4628753"/>
              <a:ext cx="1674706" cy="1422278"/>
            </a:xfrm>
            <a:prstGeom prst="round2SameRect">
              <a:avLst>
                <a:gd name="adj1" fmla="val 14857"/>
                <a:gd name="adj2" fmla="val 0"/>
              </a:avLst>
            </a:prstGeom>
            <a:solidFill>
              <a:schemeClr val="tx2"/>
            </a:solidFill>
            <a:ln w="28575">
              <a:solidFill>
                <a:schemeClr val="tx2"/>
              </a:solidFill>
            </a:ln>
          </p:spPr>
          <p:txBody>
            <a:bodyPr wrap="square" rtlCol="0">
              <a:noAutofit/>
            </a:bodyPr>
            <a:lstStyle/>
            <a:p>
              <a:pPr algn="ctr"/>
              <a:endParaRPr lang="en-GB" sz="2400" b="1" dirty="0"/>
            </a:p>
          </p:txBody>
        </p:sp>
        <p:sp>
          <p:nvSpPr>
            <p:cNvPr id="47" name="TextBox 46"/>
            <p:cNvSpPr txBox="1"/>
            <p:nvPr/>
          </p:nvSpPr>
          <p:spPr>
            <a:xfrm>
              <a:off x="239579" y="4843638"/>
              <a:ext cx="1594540" cy="851757"/>
            </a:xfrm>
            <a:prstGeom prst="rect">
              <a:avLst/>
            </a:prstGeom>
            <a:noFill/>
          </p:spPr>
          <p:txBody>
            <a:bodyPr wrap="square" rtlCol="0">
              <a:spAutoFit/>
            </a:bodyPr>
            <a:lstStyle/>
            <a:p>
              <a:pPr algn="ctr"/>
              <a:r>
                <a:rPr lang="en-GB" b="1" dirty="0">
                  <a:solidFill>
                    <a:schemeClr val="bg1"/>
                  </a:solidFill>
                </a:rPr>
                <a:t>Key</a:t>
              </a:r>
              <a:br>
                <a:rPr lang="en-GB" b="1" dirty="0">
                  <a:solidFill>
                    <a:schemeClr val="bg1"/>
                  </a:solidFill>
                </a:rPr>
              </a:br>
              <a:r>
                <a:rPr lang="en-GB" b="1" dirty="0">
                  <a:solidFill>
                    <a:schemeClr val="bg1"/>
                  </a:solidFill>
                </a:rPr>
                <a:t>recommendation</a:t>
              </a:r>
            </a:p>
          </p:txBody>
        </p:sp>
      </p:grpSp>
      <p:sp>
        <p:nvSpPr>
          <p:cNvPr id="44" name="Rectangle 43"/>
          <p:cNvSpPr/>
          <p:nvPr/>
        </p:nvSpPr>
        <p:spPr>
          <a:xfrm>
            <a:off x="2181436" y="1807927"/>
            <a:ext cx="9791490" cy="646331"/>
          </a:xfrm>
          <a:prstGeom prst="rect">
            <a:avLst/>
          </a:prstGeom>
        </p:spPr>
        <p:txBody>
          <a:bodyPr wrap="square" anchor="ctr">
            <a:noAutofit/>
          </a:bodyPr>
          <a:lstStyle/>
          <a:p>
            <a:pPr algn="ctr"/>
            <a:r>
              <a:rPr lang="en-GB" sz="2600" spc="-30" dirty="0"/>
              <a:t>Minimize delays in the diagnosis of MS and in the time to treatment initiation as these can result in irreversible disability progression</a:t>
            </a:r>
          </a:p>
        </p:txBody>
      </p:sp>
      <p:pic>
        <p:nvPicPr>
          <p:cNvPr id="25" name="Picture 2" descr="Z:\POLICY\MS\OHPF Multi-sponsor\OHPF012 medical education\Production\icons\OHPF012_Three icons_Minimize delay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511" y="-4763"/>
            <a:ext cx="1342430" cy="134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12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2. Monitor disease activity and treat to a target</a:t>
            </a:r>
          </a:p>
        </p:txBody>
      </p:sp>
      <p:sp>
        <p:nvSpPr>
          <p:cNvPr id="6" name="Text Placeholder 5"/>
          <p:cNvSpPr>
            <a:spLocks noGrp="1"/>
          </p:cNvSpPr>
          <p:nvPr>
            <p:ph type="body" sz="quarter" idx="14"/>
          </p:nvPr>
        </p:nvSpPr>
        <p:spPr/>
        <p:txBody>
          <a:bodyPr/>
          <a:lstStyle/>
          <a:p>
            <a:r>
              <a:rPr lang="en-GB" dirty="0"/>
              <a:t>DMT, disease-modifying therapy</a:t>
            </a:r>
            <a:endParaRPr lang="en-US" dirty="0"/>
          </a:p>
        </p:txBody>
      </p:sp>
      <p:sp>
        <p:nvSpPr>
          <p:cNvPr id="43" name="Rounded Rectangle 42"/>
          <p:cNvSpPr/>
          <p:nvPr/>
        </p:nvSpPr>
        <p:spPr>
          <a:xfrm>
            <a:off x="2241236" y="3039764"/>
            <a:ext cx="7757171" cy="1087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GB" sz="2800" dirty="0">
                <a:solidFill>
                  <a:schemeClr val="tx1"/>
                </a:solidFill>
              </a:rPr>
              <a:t>Make the full range of DMTs available and select the most appropriate treatment</a:t>
            </a:r>
          </a:p>
        </p:txBody>
      </p:sp>
      <p:sp>
        <p:nvSpPr>
          <p:cNvPr id="16" name="Rounded Rectangle 15"/>
          <p:cNvSpPr/>
          <p:nvPr/>
        </p:nvSpPr>
        <p:spPr>
          <a:xfrm>
            <a:off x="410646" y="1575204"/>
            <a:ext cx="7757171" cy="6148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Share decision-making</a:t>
            </a:r>
          </a:p>
        </p:txBody>
      </p:sp>
      <p:sp>
        <p:nvSpPr>
          <p:cNvPr id="41" name="Rounded Rectangle 40"/>
          <p:cNvSpPr/>
          <p:nvPr/>
        </p:nvSpPr>
        <p:spPr>
          <a:xfrm>
            <a:off x="1325941" y="2307484"/>
            <a:ext cx="7757171" cy="61489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Encourage adoption of a brain-healthy lifestyle</a:t>
            </a:r>
          </a:p>
        </p:txBody>
      </p:sp>
      <p:sp>
        <p:nvSpPr>
          <p:cNvPr id="9" name="Rounded Rectangle 8"/>
          <p:cNvSpPr/>
          <p:nvPr/>
        </p:nvSpPr>
        <p:spPr>
          <a:xfrm>
            <a:off x="3156531" y="4244316"/>
            <a:ext cx="7757171" cy="1087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GB" sz="2800" dirty="0">
                <a:solidFill>
                  <a:schemeClr val="tx1"/>
                </a:solidFill>
              </a:rPr>
              <a:t>Monitor and assess clinical and subclinical indicators of disease activity</a:t>
            </a:r>
          </a:p>
        </p:txBody>
      </p:sp>
      <p:sp>
        <p:nvSpPr>
          <p:cNvPr id="11" name="Rounded Rectangle 10"/>
          <p:cNvSpPr/>
          <p:nvPr/>
        </p:nvSpPr>
        <p:spPr>
          <a:xfrm>
            <a:off x="4071826" y="5448869"/>
            <a:ext cx="7757171" cy="1086703"/>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r>
              <a:rPr lang="en-GB" sz="2800" dirty="0">
                <a:solidFill>
                  <a:schemeClr val="tx1"/>
                </a:solidFill>
              </a:rPr>
              <a:t>Consider switching if treatment response</a:t>
            </a:r>
            <a:br>
              <a:rPr lang="en-GB" sz="2800" dirty="0">
                <a:solidFill>
                  <a:schemeClr val="tx1"/>
                </a:solidFill>
              </a:rPr>
            </a:br>
            <a:r>
              <a:rPr lang="en-GB" sz="2800" dirty="0">
                <a:solidFill>
                  <a:schemeClr val="tx1"/>
                </a:solidFill>
              </a:rPr>
              <a:t>is suboptimal</a:t>
            </a:r>
          </a:p>
        </p:txBody>
      </p:sp>
      <p:pic>
        <p:nvPicPr>
          <p:cNvPr id="12"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30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 decision-making</a:t>
            </a:r>
            <a:endParaRPr lang="en-US" dirty="0"/>
          </a:p>
        </p:txBody>
      </p:sp>
      <p:sp>
        <p:nvSpPr>
          <p:cNvPr id="6" name="Content Placeholder 5"/>
          <p:cNvSpPr>
            <a:spLocks noGrp="1"/>
          </p:cNvSpPr>
          <p:nvPr>
            <p:ph idx="1"/>
          </p:nvPr>
        </p:nvSpPr>
        <p:spPr>
          <a:xfrm>
            <a:off x="509464" y="1597822"/>
            <a:ext cx="10795846" cy="4525963"/>
          </a:xfrm>
        </p:spPr>
        <p:txBody>
          <a:bodyPr>
            <a:noAutofit/>
          </a:bodyPr>
          <a:lstStyle/>
          <a:p>
            <a:r>
              <a:rPr lang="en-GB" sz="2400" dirty="0"/>
              <a:t>Set an explicit treatment target </a:t>
            </a:r>
          </a:p>
          <a:p>
            <a:r>
              <a:rPr lang="en-GB" sz="2400" dirty="0"/>
              <a:t>Involve the individual with MS proactively in decision-making</a:t>
            </a:r>
          </a:p>
          <a:p>
            <a:r>
              <a:rPr lang="en-US" sz="2400" dirty="0"/>
              <a:t>Enable people with MS </a:t>
            </a:r>
            <a:r>
              <a:rPr lang="en-GB" sz="2400" dirty="0"/>
              <a:t>to play a fully informed role in making treatment decisions by explaining:</a:t>
            </a:r>
          </a:p>
          <a:p>
            <a:pPr lvl="1"/>
            <a:r>
              <a:rPr lang="en-GB" sz="2000" dirty="0"/>
              <a:t>principles and benefits of a brain-healthy lifestyle</a:t>
            </a:r>
          </a:p>
          <a:p>
            <a:pPr lvl="1"/>
            <a:r>
              <a:rPr lang="en-GB" sz="2000" dirty="0"/>
              <a:t>benefits of early treatment with agents that can modify the disease course</a:t>
            </a:r>
          </a:p>
          <a:p>
            <a:pPr lvl="1"/>
            <a:r>
              <a:rPr lang="en-GB" sz="2000" dirty="0"/>
              <a:t>likely consequences of inadequate or suboptimal treatment</a:t>
            </a:r>
          </a:p>
          <a:p>
            <a:r>
              <a:rPr lang="en-GB" sz="2400" dirty="0"/>
              <a:t>Encourage adherence to DMTs by helping people with MS to feel informed about their disease and its treatment</a:t>
            </a:r>
            <a:r>
              <a:rPr lang="en-GB" sz="2400" baseline="30000" dirty="0"/>
              <a:t>1</a:t>
            </a:r>
            <a:r>
              <a:rPr lang="en-GB" sz="2400" dirty="0"/>
              <a:t> and to develop good relationships with their care team</a:t>
            </a:r>
            <a:r>
              <a:rPr lang="en-GB" sz="2400" baseline="30000" dirty="0"/>
              <a:t>2,3</a:t>
            </a:r>
          </a:p>
          <a:p>
            <a:pPr lvl="1"/>
            <a:r>
              <a:rPr lang="en-GB" sz="2000" dirty="0"/>
              <a:t>Adherence to DMTs is associated with fewer relapses and lower medical costs</a:t>
            </a:r>
            <a:r>
              <a:rPr lang="en-GB" sz="2000" baseline="30000" dirty="0"/>
              <a:t>3</a:t>
            </a:r>
          </a:p>
        </p:txBody>
      </p:sp>
      <p:sp>
        <p:nvSpPr>
          <p:cNvPr id="7" name="Text Placeholder 6"/>
          <p:cNvSpPr>
            <a:spLocks noGrp="1"/>
          </p:cNvSpPr>
          <p:nvPr>
            <p:ph type="body" sz="quarter" idx="14"/>
          </p:nvPr>
        </p:nvSpPr>
        <p:spPr>
          <a:xfrm>
            <a:off x="528138" y="6396337"/>
            <a:ext cx="10777635" cy="461665"/>
          </a:xfrm>
        </p:spPr>
        <p:txBody>
          <a:bodyPr/>
          <a:lstStyle/>
          <a:p>
            <a:r>
              <a:rPr lang="en-GB" dirty="0"/>
              <a:t>DMT, disease-modifying therapy</a:t>
            </a:r>
            <a:br>
              <a:rPr lang="en-GB" dirty="0"/>
            </a:br>
            <a:r>
              <a:rPr lang="en-US" dirty="0"/>
              <a:t>1. de Seze J </a:t>
            </a:r>
            <a:r>
              <a:rPr lang="en-US" i="1" dirty="0"/>
              <a:t>et al</a:t>
            </a:r>
            <a:r>
              <a:rPr lang="en-US" dirty="0"/>
              <a:t>., 2012; 2. Remington G </a:t>
            </a:r>
            <a:r>
              <a:rPr lang="en-US" i="1" dirty="0"/>
              <a:t>et al</a:t>
            </a:r>
            <a:r>
              <a:rPr lang="en-US" dirty="0"/>
              <a:t>.,</a:t>
            </a:r>
            <a:r>
              <a:rPr lang="en-GB" dirty="0"/>
              <a:t> 2013; 3. </a:t>
            </a:r>
            <a:r>
              <a:rPr lang="en-US" dirty="0"/>
              <a:t>Bunz TJ </a:t>
            </a:r>
            <a:r>
              <a:rPr lang="en-US" i="1" dirty="0"/>
              <a:t>et al</a:t>
            </a:r>
            <a:r>
              <a:rPr lang="en-GB" dirty="0"/>
              <a:t>., 2013</a:t>
            </a:r>
            <a:endParaRPr lang="en-US" dirty="0"/>
          </a:p>
        </p:txBody>
      </p:sp>
      <p:pic>
        <p:nvPicPr>
          <p:cNvPr id="10"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4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509464" y="1597822"/>
            <a:ext cx="5398154" cy="4751221"/>
          </a:xfrm>
          <a:prstGeom prst="rect">
            <a:avLst/>
          </a:prstGeom>
        </p:spPr>
        <p:txBody>
          <a:bodyPr vert="horz" lIns="0" tIns="45720" rIns="20160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itle 11"/>
          <p:cNvSpPr>
            <a:spLocks noGrp="1"/>
          </p:cNvSpPr>
          <p:nvPr>
            <p:ph type="title"/>
          </p:nvPr>
        </p:nvSpPr>
        <p:spPr/>
        <p:txBody>
          <a:bodyPr/>
          <a:lstStyle/>
          <a:p>
            <a:r>
              <a:rPr lang="en-GB" dirty="0"/>
              <a:t>Adopt a brain-healthy lifestyle</a:t>
            </a:r>
            <a:endParaRPr lang="en-US" dirty="0"/>
          </a:p>
        </p:txBody>
      </p:sp>
      <p:sp>
        <p:nvSpPr>
          <p:cNvPr id="20" name="Content Placeholder 19"/>
          <p:cNvSpPr>
            <a:spLocks noGrp="1"/>
          </p:cNvSpPr>
          <p:nvPr>
            <p:ph idx="1"/>
          </p:nvPr>
        </p:nvSpPr>
        <p:spPr/>
        <p:txBody>
          <a:bodyPr>
            <a:noAutofit/>
          </a:bodyPr>
          <a:lstStyle/>
          <a:p>
            <a:r>
              <a:rPr lang="en-GB" dirty="0"/>
              <a:t>A brain-healthy lifestyle involves:</a:t>
            </a:r>
          </a:p>
          <a:p>
            <a:pPr lvl="1"/>
            <a:r>
              <a:rPr lang="en-GB" dirty="0"/>
              <a:t>Increasing activities that enhance cognitive reserve</a:t>
            </a:r>
          </a:p>
          <a:p>
            <a:pPr lvl="1"/>
            <a:r>
              <a:rPr lang="en-GB" dirty="0"/>
              <a:t>Increasing cardiovascular fitness</a:t>
            </a:r>
          </a:p>
          <a:p>
            <a:pPr lvl="1"/>
            <a:r>
              <a:rPr lang="en-GB" dirty="0"/>
              <a:t>Decreasing alcohol intake</a:t>
            </a:r>
          </a:p>
          <a:p>
            <a:pPr lvl="1"/>
            <a:r>
              <a:rPr lang="en-GB" dirty="0"/>
              <a:t>Decreasing smoking</a:t>
            </a:r>
          </a:p>
          <a:p>
            <a:pPr lvl="1"/>
            <a:r>
              <a:rPr lang="en-GB" dirty="0"/>
              <a:t>Avoiding a deficiency in vitamin D</a:t>
            </a:r>
          </a:p>
          <a:p>
            <a:pPr lvl="1"/>
            <a:r>
              <a:rPr lang="en-GB" dirty="0"/>
              <a:t>Optimizing control of comorbidities</a:t>
            </a:r>
          </a:p>
          <a:p>
            <a:pPr lvl="2"/>
            <a:r>
              <a:rPr lang="en-US" dirty="0"/>
              <a:t>To reduce their </a:t>
            </a:r>
            <a:r>
              <a:rPr lang="en-GB" dirty="0"/>
              <a:t>negative effect on the MS disease course</a:t>
            </a:r>
          </a:p>
          <a:p>
            <a:pPr lvl="2"/>
            <a:r>
              <a:rPr lang="en-GB" dirty="0"/>
              <a:t>To limit the potential for disability unrelated to MS</a:t>
            </a:r>
          </a:p>
        </p:txBody>
      </p:sp>
      <p:sp>
        <p:nvSpPr>
          <p:cNvPr id="3" name="Text Placeholder 2"/>
          <p:cNvSpPr>
            <a:spLocks noGrp="1"/>
          </p:cNvSpPr>
          <p:nvPr>
            <p:ph type="body" sz="quarter" idx="14"/>
          </p:nvPr>
        </p:nvSpPr>
        <p:spPr/>
        <p:txBody>
          <a:bodyPr/>
          <a:lstStyle/>
          <a:p>
            <a:endParaRPr lang="en-US"/>
          </a:p>
        </p:txBody>
      </p:sp>
      <p:sp>
        <p:nvSpPr>
          <p:cNvPr id="2" name="TextBox 1"/>
          <p:cNvSpPr txBox="1"/>
          <p:nvPr/>
        </p:nvSpPr>
        <p:spPr>
          <a:xfrm>
            <a:off x="13307438" y="2782113"/>
            <a:ext cx="473206" cy="646331"/>
          </a:xfrm>
          <a:prstGeom prst="rect">
            <a:avLst/>
          </a:prstGeom>
          <a:noFill/>
        </p:spPr>
        <p:txBody>
          <a:bodyPr wrap="none" rtlCol="0">
            <a:spAutoFit/>
          </a:bodyPr>
          <a:lstStyle/>
          <a:p>
            <a:pPr marL="285750" indent="-285750">
              <a:buFontTx/>
              <a:buChar char="-"/>
            </a:pPr>
            <a:endParaRPr lang="en-GB" dirty="0"/>
          </a:p>
          <a:p>
            <a:endParaRPr lang="en-US" b="1" dirty="0"/>
          </a:p>
        </p:txBody>
      </p:sp>
      <p:pic>
        <p:nvPicPr>
          <p:cNvPr id="11"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56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05609" y="4765640"/>
            <a:ext cx="11166346" cy="1306601"/>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Make the full range of DMTs available</a:t>
            </a:r>
          </a:p>
        </p:txBody>
      </p:sp>
      <p:sp>
        <p:nvSpPr>
          <p:cNvPr id="7" name="Content Placeholder 6"/>
          <p:cNvSpPr>
            <a:spLocks noGrp="1"/>
          </p:cNvSpPr>
          <p:nvPr>
            <p:ph idx="1"/>
          </p:nvPr>
        </p:nvSpPr>
        <p:spPr/>
        <p:txBody>
          <a:bodyPr>
            <a:noAutofit/>
          </a:bodyPr>
          <a:lstStyle/>
          <a:p>
            <a:r>
              <a:rPr lang="en-GB" sz="2400" dirty="0"/>
              <a:t>RWE regarding the long-term effectiveness of established DMTs is mixed</a:t>
            </a:r>
          </a:p>
          <a:p>
            <a:pPr lvl="1"/>
            <a:r>
              <a:rPr lang="en-GB" sz="2000" dirty="0"/>
              <a:t>Most studies report that a particular class of established DMT can slow (but not prevent) disability progression;</a:t>
            </a:r>
            <a:r>
              <a:rPr lang="en-GB" sz="2000" baseline="30000" dirty="0"/>
              <a:t>1,2</a:t>
            </a:r>
            <a:r>
              <a:rPr lang="en-GB" sz="2000" dirty="0"/>
              <a:t> others report no </a:t>
            </a:r>
            <a:r>
              <a:rPr lang="en-US" sz="2000" dirty="0"/>
              <a:t>effect on disability progression</a:t>
            </a:r>
            <a:r>
              <a:rPr lang="en-US" sz="2000" baseline="30000" dirty="0"/>
              <a:t>3</a:t>
            </a:r>
          </a:p>
          <a:p>
            <a:pPr lvl="1"/>
            <a:endParaRPr lang="en-US" sz="2000" baseline="30000" dirty="0"/>
          </a:p>
          <a:p>
            <a:r>
              <a:rPr lang="en-GB" sz="2400" dirty="0"/>
              <a:t>Some newer DMTs have been shown to be more effective at reducing </a:t>
            </a:r>
            <a:br>
              <a:rPr lang="en-GB" sz="2400" dirty="0"/>
            </a:br>
            <a:r>
              <a:rPr lang="en-GB" sz="2400" dirty="0"/>
              <a:t>disability progression, relapse rate and/or burden of lesions when compared</a:t>
            </a:r>
            <a:br>
              <a:rPr lang="en-GB" sz="2400" dirty="0"/>
            </a:br>
            <a:r>
              <a:rPr lang="en-GB" sz="2400" dirty="0"/>
              <a:t>head-to-head with established DMTs in clinical trials</a:t>
            </a:r>
            <a:r>
              <a:rPr lang="en-GB" sz="2400" baseline="30000" dirty="0"/>
              <a:t>4–9</a:t>
            </a:r>
          </a:p>
          <a:p>
            <a:pPr lvl="1"/>
            <a:r>
              <a:rPr lang="en-GB" sz="2000" dirty="0"/>
              <a:t>Others have been compared only with placebo</a:t>
            </a:r>
            <a:r>
              <a:rPr lang="en-GB" sz="2000" baseline="30000" dirty="0"/>
              <a:t>10–11</a:t>
            </a:r>
          </a:p>
        </p:txBody>
      </p:sp>
      <p:sp>
        <p:nvSpPr>
          <p:cNvPr id="3" name="Text Placeholder 2"/>
          <p:cNvSpPr>
            <a:spLocks noGrp="1"/>
          </p:cNvSpPr>
          <p:nvPr>
            <p:ph type="body" sz="quarter" idx="14"/>
          </p:nvPr>
        </p:nvSpPr>
        <p:spPr>
          <a:xfrm>
            <a:off x="528138" y="6211671"/>
            <a:ext cx="10777635" cy="646331"/>
          </a:xfrm>
        </p:spPr>
        <p:txBody>
          <a:bodyPr/>
          <a:lstStyle/>
          <a:p>
            <a:r>
              <a:rPr lang="en-GB" dirty="0"/>
              <a:t>DMT, disease-modifying therapy; MoA, mode of action; RWE, real-world evidence</a:t>
            </a:r>
            <a:br>
              <a:rPr lang="en-GB" dirty="0"/>
            </a:br>
            <a:r>
              <a:rPr lang="en-US" dirty="0"/>
              <a:t>1. Trojano M </a:t>
            </a:r>
            <a:r>
              <a:rPr lang="en-US" i="1" dirty="0"/>
              <a:t>et al</a:t>
            </a:r>
            <a:r>
              <a:rPr lang="en-US" dirty="0"/>
              <a:t>., 2009; 2. Trojano M </a:t>
            </a:r>
            <a:r>
              <a:rPr lang="en-US" i="1" dirty="0"/>
              <a:t>et al</a:t>
            </a:r>
            <a:r>
              <a:rPr lang="en-US" dirty="0"/>
              <a:t>., 2007; 3. Shirani A </a:t>
            </a:r>
            <a:r>
              <a:rPr lang="en-US" i="1" dirty="0"/>
              <a:t>et al</a:t>
            </a:r>
            <a:r>
              <a:rPr lang="en-US" dirty="0"/>
              <a:t>., 2012; 4. Rudick RA </a:t>
            </a:r>
            <a:r>
              <a:rPr lang="en-US" i="1" dirty="0"/>
              <a:t>et al</a:t>
            </a:r>
            <a:r>
              <a:rPr lang="en-US" dirty="0"/>
              <a:t>., 2006; 5. Coles AJ </a:t>
            </a:r>
            <a:r>
              <a:rPr lang="en-US" i="1" dirty="0"/>
              <a:t>et al</a:t>
            </a:r>
            <a:r>
              <a:rPr lang="en-US" dirty="0"/>
              <a:t>., 2008; 6. Cohen JA </a:t>
            </a:r>
            <a:r>
              <a:rPr lang="en-US" i="1" dirty="0"/>
              <a:t>et al</a:t>
            </a:r>
            <a:r>
              <a:rPr lang="en-US" dirty="0"/>
              <a:t>., 2010; </a:t>
            </a:r>
            <a:br>
              <a:rPr lang="en-US" dirty="0"/>
            </a:br>
            <a:r>
              <a:rPr lang="en-US" dirty="0"/>
              <a:t>7. Cohen JA </a:t>
            </a:r>
            <a:r>
              <a:rPr lang="en-US" i="1" dirty="0"/>
              <a:t>et al</a:t>
            </a:r>
            <a:r>
              <a:rPr lang="en-US" dirty="0"/>
              <a:t>., 2012; 8. Coles AJ </a:t>
            </a:r>
            <a:r>
              <a:rPr lang="en-US" i="1" dirty="0"/>
              <a:t>et al</a:t>
            </a:r>
            <a:r>
              <a:rPr lang="en-US" dirty="0"/>
              <a:t>., 2012; 9. Coles AJ </a:t>
            </a:r>
            <a:r>
              <a:rPr lang="en-US" i="1" dirty="0"/>
              <a:t>et al</a:t>
            </a:r>
            <a:r>
              <a:rPr lang="en-US" dirty="0"/>
              <a:t>., 2012; 10. Polman CH </a:t>
            </a:r>
            <a:r>
              <a:rPr lang="en-US" i="1" dirty="0"/>
              <a:t>et al</a:t>
            </a:r>
            <a:r>
              <a:rPr lang="en-US" dirty="0"/>
              <a:t>., 2006; 11. O’Connor P </a:t>
            </a:r>
            <a:r>
              <a:rPr lang="en-US" i="1" dirty="0"/>
              <a:t>et al</a:t>
            </a:r>
            <a:r>
              <a:rPr lang="en-US" dirty="0"/>
              <a:t>., 2011</a:t>
            </a:r>
          </a:p>
        </p:txBody>
      </p:sp>
      <p:graphicFrame>
        <p:nvGraphicFramePr>
          <p:cNvPr id="4" name="Table 3"/>
          <p:cNvGraphicFramePr>
            <a:graphicFrameLocks noGrp="1"/>
          </p:cNvGraphicFramePr>
          <p:nvPr>
            <p:extLst>
              <p:ext uri="{D42A27DB-BD31-4B8C-83A1-F6EECF244321}">
                <p14:modId xmlns:p14="http://schemas.microsoft.com/office/powerpoint/2010/main" val="2293493374"/>
              </p:ext>
            </p:extLst>
          </p:nvPr>
        </p:nvGraphicFramePr>
        <p:xfrm>
          <a:off x="531384" y="4792079"/>
          <a:ext cx="11140571" cy="1280160"/>
        </p:xfrm>
        <a:graphic>
          <a:graphicData uri="http://schemas.openxmlformats.org/drawingml/2006/table">
            <a:tbl>
              <a:tblPr firstRow="1" bandRow="1">
                <a:tableStyleId>{3B4B98B0-60AC-42C2-AFA5-B58CD77FA1E5}</a:tableStyleId>
              </a:tblPr>
              <a:tblGrid>
                <a:gridCol w="2018179">
                  <a:extLst>
                    <a:ext uri="{9D8B030D-6E8A-4147-A177-3AD203B41FA5}">
                      <a16:colId xmlns:a16="http://schemas.microsoft.com/office/drawing/2014/main" val="20000"/>
                    </a:ext>
                  </a:extLst>
                </a:gridCol>
                <a:gridCol w="9122392">
                  <a:extLst>
                    <a:ext uri="{9D8B030D-6E8A-4147-A177-3AD203B41FA5}">
                      <a16:colId xmlns:a16="http://schemas.microsoft.com/office/drawing/2014/main" val="20001"/>
                    </a:ext>
                  </a:extLst>
                </a:gridCol>
              </a:tblGrid>
              <a:tr h="370840">
                <a:tc>
                  <a:txBody>
                    <a:bodyPr/>
                    <a:lstStyle/>
                    <a:p>
                      <a:r>
                        <a:rPr lang="en-GB" b="0" dirty="0"/>
                        <a:t>Established</a:t>
                      </a:r>
                      <a:r>
                        <a:rPr lang="en-GB" b="0" baseline="0" dirty="0"/>
                        <a:t> 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spc="-30" dirty="0"/>
                        <a:t>A group of DMTs for relapsing forms of MS mostly approved in the 1990s, and reformulations and generic versions of these substances</a:t>
                      </a:r>
                      <a:r>
                        <a:rPr lang="en-GB" sz="1800" b="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800" b="0" dirty="0"/>
                        <a:t>Newer 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t>A</a:t>
                      </a:r>
                      <a:r>
                        <a:rPr lang="en-GB" sz="1800" b="0" baseline="0" dirty="0"/>
                        <a:t> </a:t>
                      </a:r>
                      <a:r>
                        <a:rPr lang="en-GB" sz="1800" b="0" dirty="0"/>
                        <a:t>group of DMTs approved for relapsing forms of MS after the 1990s, with different </a:t>
                      </a:r>
                      <a:r>
                        <a:rPr lang="en-GB" sz="1800" b="0" dirty="0" err="1"/>
                        <a:t>MoAs</a:t>
                      </a:r>
                      <a:r>
                        <a:rPr lang="en-GB" sz="1800" b="0" dirty="0"/>
                        <a:t> from those of established DMTs</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72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 the most appropriate treatment</a:t>
            </a:r>
            <a:endParaRPr lang="en-US" dirty="0"/>
          </a:p>
        </p:txBody>
      </p:sp>
      <p:sp>
        <p:nvSpPr>
          <p:cNvPr id="3" name="Content Placeholder 2"/>
          <p:cNvSpPr>
            <a:spLocks noGrp="1"/>
          </p:cNvSpPr>
          <p:nvPr>
            <p:ph idx="1"/>
          </p:nvPr>
        </p:nvSpPr>
        <p:spPr/>
        <p:txBody>
          <a:bodyPr>
            <a:noAutofit/>
          </a:bodyPr>
          <a:lstStyle/>
          <a:p>
            <a:r>
              <a:rPr lang="en-GB" dirty="0"/>
              <a:t>Make the full range of DMTs available to people with active relapsing forms of MS, regardless of treatment history, to help to:</a:t>
            </a:r>
          </a:p>
          <a:p>
            <a:pPr lvl="1"/>
            <a:r>
              <a:rPr lang="en-GB" dirty="0"/>
              <a:t>speed up adoption of the most appropriate treatment</a:t>
            </a:r>
          </a:p>
          <a:p>
            <a:pPr lvl="1"/>
            <a:r>
              <a:rPr lang="en-GB" dirty="0"/>
              <a:t>optimize effectiveness and safety for each individual</a:t>
            </a:r>
          </a:p>
          <a:p>
            <a:pPr lvl="1"/>
            <a:endParaRPr lang="en-GB" dirty="0"/>
          </a:p>
          <a:p>
            <a:r>
              <a:rPr lang="en-GB" dirty="0"/>
              <a:t>Make a shared decision about the DMT that best fits the disease course, values, needs, limitations and lifestyle of each patient</a:t>
            </a:r>
          </a:p>
          <a:p>
            <a:endParaRPr lang="en-GB" dirty="0"/>
          </a:p>
        </p:txBody>
      </p:sp>
      <p:sp>
        <p:nvSpPr>
          <p:cNvPr id="4" name="Text Placeholder 3"/>
          <p:cNvSpPr>
            <a:spLocks noGrp="1"/>
          </p:cNvSpPr>
          <p:nvPr>
            <p:ph type="body" sz="quarter" idx="14"/>
          </p:nvPr>
        </p:nvSpPr>
        <p:spPr/>
        <p:txBody>
          <a:bodyPr/>
          <a:lstStyle/>
          <a:p>
            <a:r>
              <a:rPr lang="en-GB" dirty="0"/>
              <a:t>DMT, disease-modifying therapy</a:t>
            </a:r>
            <a:endParaRPr lang="en-US" dirty="0"/>
          </a:p>
        </p:txBody>
      </p:sp>
      <p:pic>
        <p:nvPicPr>
          <p:cNvPr id="8"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2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2655915"/>
              </p:ext>
            </p:extLst>
          </p:nvPr>
        </p:nvGraphicFramePr>
        <p:xfrm>
          <a:off x="6032501" y="1918757"/>
          <a:ext cx="6467475" cy="4183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9264651" y="2868614"/>
            <a:ext cx="1" cy="223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384072" y="3988640"/>
            <a:ext cx="1761157"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r>
              <a:rPr lang="en-GB" dirty="0"/>
              <a:t>Monitor clinical and subclinical indicators</a:t>
            </a:r>
          </a:p>
        </p:txBody>
      </p:sp>
      <p:sp>
        <p:nvSpPr>
          <p:cNvPr id="3" name="Content Placeholder 2"/>
          <p:cNvSpPr>
            <a:spLocks noGrp="1"/>
          </p:cNvSpPr>
          <p:nvPr>
            <p:ph idx="1"/>
          </p:nvPr>
        </p:nvSpPr>
        <p:spPr>
          <a:xfrm>
            <a:off x="509464" y="1597822"/>
            <a:ext cx="5901385" cy="4525963"/>
          </a:xfrm>
        </p:spPr>
        <p:txBody>
          <a:bodyPr>
            <a:noAutofit/>
          </a:bodyPr>
          <a:lstStyle/>
          <a:p>
            <a:r>
              <a:rPr lang="en-GB" dirty="0"/>
              <a:t>Meta-analyses provide strong evidence that treatment effect on </a:t>
            </a:r>
            <a:r>
              <a:rPr lang="en-US" dirty="0"/>
              <a:t>disability progression is correlated with treatment effect on</a:t>
            </a:r>
            <a:r>
              <a:rPr lang="en-GB" dirty="0"/>
              <a:t>:</a:t>
            </a:r>
          </a:p>
          <a:p>
            <a:pPr lvl="1"/>
            <a:r>
              <a:rPr lang="en-GB" dirty="0"/>
              <a:t>relapses </a:t>
            </a:r>
            <a:r>
              <a:rPr lang="en-US" dirty="0"/>
              <a:t>(</a:t>
            </a:r>
            <a:r>
              <a:rPr lang="en-US" i="1" dirty="0"/>
              <a:t>R</a:t>
            </a:r>
            <a:r>
              <a:rPr lang="en-US" baseline="30000" dirty="0"/>
              <a:t>2</a:t>
            </a:r>
            <a:r>
              <a:rPr lang="en-US" dirty="0"/>
              <a:t> = 0.71)</a:t>
            </a:r>
            <a:r>
              <a:rPr lang="en-US" baseline="30000" dirty="0"/>
              <a:t>1</a:t>
            </a:r>
          </a:p>
          <a:p>
            <a:pPr lvl="1"/>
            <a:r>
              <a:rPr lang="en-GB" dirty="0"/>
              <a:t>new or active (</a:t>
            </a:r>
            <a:r>
              <a:rPr lang="en-US" i="1" dirty="0"/>
              <a:t>R</a:t>
            </a:r>
            <a:r>
              <a:rPr lang="en-US" baseline="30000" dirty="0"/>
              <a:t>2</a:t>
            </a:r>
            <a:r>
              <a:rPr lang="en-GB" dirty="0"/>
              <a:t> = 0.71)</a:t>
            </a:r>
            <a:r>
              <a:rPr lang="en-GB" baseline="30000" dirty="0"/>
              <a:t>2</a:t>
            </a:r>
            <a:r>
              <a:rPr lang="en-GB" dirty="0"/>
              <a:t> and exclusively active (</a:t>
            </a:r>
            <a:r>
              <a:rPr lang="en-US" i="1" dirty="0"/>
              <a:t>R</a:t>
            </a:r>
            <a:r>
              <a:rPr lang="en-US" baseline="30000" dirty="0"/>
              <a:t>2</a:t>
            </a:r>
            <a:r>
              <a:rPr lang="en-GB" dirty="0"/>
              <a:t> = 0.81)</a:t>
            </a:r>
            <a:r>
              <a:rPr lang="en-GB" baseline="30000" dirty="0"/>
              <a:t>3</a:t>
            </a:r>
            <a:br>
              <a:rPr lang="en-GB" dirty="0"/>
            </a:br>
            <a:r>
              <a:rPr lang="en-GB" dirty="0"/>
              <a:t>MRI lesions </a:t>
            </a:r>
          </a:p>
          <a:p>
            <a:pPr lvl="1"/>
            <a:r>
              <a:rPr lang="en-GB" dirty="0"/>
              <a:t>brain atrophy </a:t>
            </a:r>
            <a:r>
              <a:rPr lang="en-US" dirty="0"/>
              <a:t>(</a:t>
            </a:r>
            <a:r>
              <a:rPr lang="en-US" i="1" dirty="0"/>
              <a:t>R</a:t>
            </a:r>
            <a:r>
              <a:rPr lang="en-US" baseline="30000" dirty="0"/>
              <a:t>2</a:t>
            </a:r>
            <a:r>
              <a:rPr lang="en-US" dirty="0"/>
              <a:t> = 0.48)</a:t>
            </a:r>
            <a:r>
              <a:rPr lang="en-US" baseline="30000" dirty="0"/>
              <a:t>4</a:t>
            </a:r>
            <a:endParaRPr lang="en-GB" baseline="30000" dirty="0"/>
          </a:p>
        </p:txBody>
      </p:sp>
      <p:sp>
        <p:nvSpPr>
          <p:cNvPr id="4" name="Text Placeholder 3"/>
          <p:cNvSpPr>
            <a:spLocks noGrp="1"/>
          </p:cNvSpPr>
          <p:nvPr>
            <p:ph type="body" sz="quarter" idx="14"/>
          </p:nvPr>
        </p:nvSpPr>
        <p:spPr>
          <a:xfrm>
            <a:off x="528138" y="6396337"/>
            <a:ext cx="10777635" cy="461665"/>
          </a:xfrm>
        </p:spPr>
        <p:txBody>
          <a:bodyPr/>
          <a:lstStyle/>
          <a:p>
            <a:r>
              <a:rPr lang="nb-NO" dirty="0"/>
              <a:t>MRI, magnetic resonance imaging</a:t>
            </a:r>
            <a:br>
              <a:rPr lang="nb-NO" dirty="0"/>
            </a:br>
            <a:r>
              <a:rPr lang="nb-NO" dirty="0"/>
              <a:t>1. </a:t>
            </a:r>
            <a:r>
              <a:rPr lang="it-IT" dirty="0"/>
              <a:t>Sormani MP </a:t>
            </a:r>
            <a:r>
              <a:rPr lang="it-IT" i="1" dirty="0"/>
              <a:t>et </a:t>
            </a:r>
            <a:r>
              <a:rPr lang="it-IT" i="1"/>
              <a:t>al</a:t>
            </a:r>
            <a:r>
              <a:rPr lang="it-IT"/>
              <a:t>.,</a:t>
            </a:r>
            <a:r>
              <a:rPr lang="en-GB" dirty="0"/>
              <a:t> 2010; 2. Sormani MP, Bruzzi P, 2013; 3. </a:t>
            </a:r>
            <a:r>
              <a:rPr lang="it-IT" dirty="0"/>
              <a:t>Sormani MP </a:t>
            </a:r>
            <a:r>
              <a:rPr lang="it-IT" i="1" dirty="0"/>
              <a:t>et al</a:t>
            </a:r>
            <a:r>
              <a:rPr lang="it-IT" dirty="0"/>
              <a:t>.,</a:t>
            </a:r>
            <a:r>
              <a:rPr lang="en-GB" dirty="0"/>
              <a:t> 2009; 4. Sormani MP </a:t>
            </a:r>
            <a:r>
              <a:rPr lang="en-GB" i="1" dirty="0"/>
              <a:t>et al</a:t>
            </a:r>
            <a:r>
              <a:rPr lang="en-GB" dirty="0"/>
              <a:t>., 2014</a:t>
            </a:r>
          </a:p>
        </p:txBody>
      </p:sp>
      <p:pic>
        <p:nvPicPr>
          <p:cNvPr id="11" name="Picture 2" descr="Z:\POLICY\MS\OHPF Multi-sponsor\OHPF012 medical education\Production\icons\OHPF012_Three icons_Treat to Targe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14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6680467" y="1338265"/>
            <a:ext cx="5514708" cy="5519737"/>
            <a:chOff x="6680467" y="1338262"/>
            <a:chExt cx="5514708" cy="5519737"/>
          </a:xfrm>
        </p:grpSpPr>
        <p:pic>
          <p:nvPicPr>
            <p:cNvPr id="6" name="Picture 2" descr="Z:\POLICY\MS\OHPF Multi-sponsor\OHPF004 ECTRIMS or other scientific sympo\Manuscript\Symposium presentations\Gavin Giovannoni\SLide sources\blank iceberg extra wid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09" t="1233" r="30709" b="1"/>
            <a:stretch/>
          </p:blipFill>
          <p:spPr bwMode="auto">
            <a:xfrm>
              <a:off x="6680467" y="1338262"/>
              <a:ext cx="5514708" cy="551973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994177" y="1663385"/>
              <a:ext cx="3510236" cy="1219204"/>
              <a:chOff x="4254246" y="1700150"/>
              <a:chExt cx="3510236" cy="1219204"/>
            </a:xfrm>
          </p:grpSpPr>
          <p:sp>
            <p:nvSpPr>
              <p:cNvPr id="13" name="Rounded Rectangle 12"/>
              <p:cNvSpPr/>
              <p:nvPr/>
            </p:nvSpPr>
            <p:spPr>
              <a:xfrm>
                <a:off x="4940696" y="1700150"/>
                <a:ext cx="1126014" cy="4631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Disability progression</a:t>
                </a:r>
              </a:p>
            </p:txBody>
          </p:sp>
          <p:sp>
            <p:nvSpPr>
              <p:cNvPr id="14" name="Rounded Rectangle 13"/>
              <p:cNvSpPr/>
              <p:nvPr/>
            </p:nvSpPr>
            <p:spPr>
              <a:xfrm>
                <a:off x="6223918" y="2147454"/>
                <a:ext cx="924941" cy="3008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Relapses</a:t>
                </a:r>
              </a:p>
            </p:txBody>
          </p:sp>
          <p:sp>
            <p:nvSpPr>
              <p:cNvPr id="15" name="Rounded Rectangle 14"/>
              <p:cNvSpPr/>
              <p:nvPr/>
            </p:nvSpPr>
            <p:spPr>
              <a:xfrm>
                <a:off x="4254246" y="2309750"/>
                <a:ext cx="1085800" cy="46313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Unreported relapses</a:t>
                </a:r>
              </a:p>
            </p:txBody>
          </p:sp>
          <p:sp>
            <p:nvSpPr>
              <p:cNvPr id="16" name="Rounded Rectangle 15"/>
              <p:cNvSpPr/>
              <p:nvPr/>
            </p:nvSpPr>
            <p:spPr>
              <a:xfrm>
                <a:off x="5432024" y="2618512"/>
                <a:ext cx="2332458" cy="3008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Patient-reported outcomes</a:t>
                </a:r>
              </a:p>
            </p:txBody>
          </p:sp>
        </p:grpSp>
        <p:grpSp>
          <p:nvGrpSpPr>
            <p:cNvPr id="8" name="Group 7"/>
            <p:cNvGrpSpPr/>
            <p:nvPr/>
          </p:nvGrpSpPr>
          <p:grpSpPr>
            <a:xfrm>
              <a:off x="7511479" y="3100295"/>
              <a:ext cx="3820597" cy="2764976"/>
              <a:chOff x="3771548" y="3137060"/>
              <a:chExt cx="3820597" cy="2764976"/>
            </a:xfrm>
          </p:grpSpPr>
          <p:sp>
            <p:nvSpPr>
              <p:cNvPr id="9" name="Rounded Rectangle 8"/>
              <p:cNvSpPr/>
              <p:nvPr/>
            </p:nvSpPr>
            <p:spPr>
              <a:xfrm>
                <a:off x="6305272" y="3654466"/>
                <a:ext cx="1286873" cy="46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Brain </a:t>
                </a:r>
                <a:br>
                  <a:rPr lang="en-GB" sz="1300" dirty="0"/>
                </a:br>
                <a:r>
                  <a:rPr lang="en-GB" sz="1300" dirty="0"/>
                  <a:t>atrophy</a:t>
                </a:r>
              </a:p>
            </p:txBody>
          </p:sp>
          <p:sp>
            <p:nvSpPr>
              <p:cNvPr id="10" name="Rounded Rectangle 9"/>
              <p:cNvSpPr/>
              <p:nvPr/>
            </p:nvSpPr>
            <p:spPr>
              <a:xfrm>
                <a:off x="4943357" y="5601194"/>
                <a:ext cx="1849880" cy="3008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Neurofilament levels</a:t>
                </a:r>
              </a:p>
            </p:txBody>
          </p:sp>
          <p:sp>
            <p:nvSpPr>
              <p:cNvPr id="11" name="Rounded Rectangle 10"/>
              <p:cNvSpPr/>
              <p:nvPr/>
            </p:nvSpPr>
            <p:spPr>
              <a:xfrm>
                <a:off x="3771548" y="3137060"/>
                <a:ext cx="2292243" cy="7144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300" dirty="0"/>
                  <a:t>Lesions detectable using standard clinical MRI techniques (white matter)</a:t>
                </a:r>
              </a:p>
            </p:txBody>
          </p:sp>
          <p:sp>
            <p:nvSpPr>
              <p:cNvPr id="12" name="Rounded Rectangle 11"/>
              <p:cNvSpPr/>
              <p:nvPr/>
            </p:nvSpPr>
            <p:spPr>
              <a:xfrm>
                <a:off x="4347115" y="4360223"/>
                <a:ext cx="2446122" cy="86492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46800" rIns="46800" rtlCol="0" anchor="ctr"/>
              <a:lstStyle/>
              <a:p>
                <a:pPr algn="ctr"/>
                <a:r>
                  <a:rPr lang="en-GB" sz="1300" dirty="0"/>
                  <a:t>Lesions currently undetectable using standard clinical MRI techniques (white and grey matter)</a:t>
                </a:r>
              </a:p>
            </p:txBody>
          </p:sp>
        </p:grpSp>
      </p:grpSp>
      <p:sp>
        <p:nvSpPr>
          <p:cNvPr id="2" name="Title 1"/>
          <p:cNvSpPr>
            <a:spLocks noGrp="1"/>
          </p:cNvSpPr>
          <p:nvPr>
            <p:ph type="title"/>
          </p:nvPr>
        </p:nvSpPr>
        <p:spPr/>
        <p:txBody>
          <a:bodyPr>
            <a:normAutofit/>
          </a:bodyPr>
          <a:lstStyle/>
          <a:p>
            <a:r>
              <a:rPr lang="en-GB" dirty="0"/>
              <a:t>Assess all parameters</a:t>
            </a:r>
          </a:p>
        </p:txBody>
      </p:sp>
      <p:sp>
        <p:nvSpPr>
          <p:cNvPr id="3" name="Content Placeholder 2"/>
          <p:cNvSpPr>
            <a:spLocks noGrp="1"/>
          </p:cNvSpPr>
          <p:nvPr>
            <p:ph idx="1"/>
          </p:nvPr>
        </p:nvSpPr>
        <p:spPr>
          <a:xfrm>
            <a:off x="509464" y="1597820"/>
            <a:ext cx="5529596" cy="4800464"/>
          </a:xfrm>
        </p:spPr>
        <p:txBody>
          <a:bodyPr>
            <a:noAutofit/>
          </a:bodyPr>
          <a:lstStyle/>
          <a:p>
            <a:r>
              <a:rPr lang="en-GB" dirty="0"/>
              <a:t>Include all parameters</a:t>
            </a:r>
            <a:br>
              <a:rPr lang="en-GB" dirty="0"/>
            </a:br>
            <a:r>
              <a:rPr lang="en-GB" dirty="0"/>
              <a:t>predictive of future relapses </a:t>
            </a:r>
            <a:br>
              <a:rPr lang="en-GB" dirty="0"/>
            </a:br>
            <a:r>
              <a:rPr lang="en-GB" dirty="0"/>
              <a:t>and disability progression in assessments of disease activity</a:t>
            </a:r>
          </a:p>
          <a:p>
            <a:pPr lvl="1"/>
            <a:r>
              <a:rPr lang="en-GB" dirty="0"/>
              <a:t>Update assessments as the evidence base for novel parameters grows</a:t>
            </a:r>
          </a:p>
          <a:p>
            <a:pPr lvl="1"/>
            <a:r>
              <a:rPr lang="en-GB" dirty="0"/>
              <a:t>Perform MRI brain scans to</a:t>
            </a:r>
            <a:br>
              <a:rPr lang="en-GB" dirty="0"/>
            </a:br>
            <a:r>
              <a:rPr lang="en-GB" dirty="0"/>
              <a:t>monitor lesions and brain volume loss (if possible) at predefined intervals and when necessary</a:t>
            </a:r>
          </a:p>
          <a:p>
            <a:pPr marL="0" indent="0">
              <a:buNone/>
            </a:pPr>
            <a:endParaRPr lang="en-GB" dirty="0"/>
          </a:p>
        </p:txBody>
      </p:sp>
      <p:sp>
        <p:nvSpPr>
          <p:cNvPr id="18" name="Text Placeholder 17"/>
          <p:cNvSpPr>
            <a:spLocks noGrp="1"/>
          </p:cNvSpPr>
          <p:nvPr>
            <p:ph type="body" sz="quarter" idx="14"/>
          </p:nvPr>
        </p:nvSpPr>
        <p:spPr/>
        <p:txBody>
          <a:bodyPr/>
          <a:lstStyle/>
          <a:p>
            <a:r>
              <a:rPr lang="en-GB" dirty="0"/>
              <a:t>MRI, magnetic resonance imaging</a:t>
            </a:r>
          </a:p>
        </p:txBody>
      </p:sp>
      <p:sp>
        <p:nvSpPr>
          <p:cNvPr id="4" name="Rounded Rectangle 3"/>
          <p:cNvSpPr/>
          <p:nvPr/>
        </p:nvSpPr>
        <p:spPr>
          <a:xfrm>
            <a:off x="6778284" y="6278962"/>
            <a:ext cx="2116087" cy="23864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Candidate parameters</a:t>
            </a:r>
            <a:endParaRPr lang="en-US" sz="1200" dirty="0"/>
          </a:p>
        </p:txBody>
      </p:sp>
      <p:sp>
        <p:nvSpPr>
          <p:cNvPr id="19" name="Rounded Rectangle 18"/>
          <p:cNvSpPr/>
          <p:nvPr/>
        </p:nvSpPr>
        <p:spPr>
          <a:xfrm>
            <a:off x="6778284" y="6548697"/>
            <a:ext cx="2116087" cy="23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Recommended parameters</a:t>
            </a:r>
            <a:endParaRPr lang="en-US" sz="1200" dirty="0"/>
          </a:p>
        </p:txBody>
      </p:sp>
      <p:pic>
        <p:nvPicPr>
          <p:cNvPr id="22" name="Picture 2" descr="Z:\POLICY\MS\OHPF Multi-sponsor\OHPF012 medical education\Production\icons\OHPF012_Three icons_Treat to Targ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Authored by </a:t>
            </a:r>
            <a:r>
              <a:rPr lang="en-US" dirty="0"/>
              <a:t>international experts</a:t>
            </a:r>
          </a:p>
        </p:txBody>
      </p:sp>
      <p:sp>
        <p:nvSpPr>
          <p:cNvPr id="3" name="Content Placeholder 2"/>
          <p:cNvSpPr>
            <a:spLocks noGrp="1"/>
          </p:cNvSpPr>
          <p:nvPr>
            <p:ph idx="1"/>
          </p:nvPr>
        </p:nvSpPr>
        <p:spPr/>
        <p:txBody>
          <a:bodyPr>
            <a:normAutofit fontScale="92500" lnSpcReduction="10000"/>
          </a:bodyPr>
          <a:lstStyle/>
          <a:p>
            <a:r>
              <a:rPr lang="en-US" dirty="0"/>
              <a:t>Professor Gavin Giovannoni (Chair), London, UK</a:t>
            </a:r>
          </a:p>
          <a:p>
            <a:r>
              <a:rPr lang="en-US" dirty="0"/>
              <a:t>Professor Helmut Butzkueven, Parkville, VIC, Australia</a:t>
            </a:r>
          </a:p>
          <a:p>
            <a:r>
              <a:rPr lang="en-US" dirty="0"/>
              <a:t>Professor Suhayl Dhib-Jalbut, </a:t>
            </a:r>
            <a:r>
              <a:rPr lang="en-GB" dirty="0"/>
              <a:t>New Brunswick, NJ, USA</a:t>
            </a:r>
          </a:p>
          <a:p>
            <a:r>
              <a:rPr lang="en-US" dirty="0"/>
              <a:t>Professor Jeremy Hobart,</a:t>
            </a:r>
            <a:r>
              <a:rPr lang="en-GB" dirty="0"/>
              <a:t> Plymouth, UK</a:t>
            </a:r>
          </a:p>
          <a:p>
            <a:r>
              <a:rPr lang="en-US" dirty="0"/>
              <a:t>Dr Gisela Kobelt,</a:t>
            </a:r>
            <a:r>
              <a:rPr lang="en-GB" dirty="0"/>
              <a:t> Mulhouse, France</a:t>
            </a:r>
          </a:p>
          <a:p>
            <a:r>
              <a:rPr lang="en-US" dirty="0"/>
              <a:t>Mr George Pepper, Leeds, UK</a:t>
            </a:r>
          </a:p>
          <a:p>
            <a:r>
              <a:rPr lang="en-US" dirty="0"/>
              <a:t>Dr Maria Pia Sormani,</a:t>
            </a:r>
            <a:r>
              <a:rPr lang="en-GB" dirty="0"/>
              <a:t> Genoa, Italy</a:t>
            </a:r>
          </a:p>
          <a:p>
            <a:r>
              <a:rPr lang="en-US" dirty="0"/>
              <a:t>Mr Christoph Thalheim, Brussels, Belgium</a:t>
            </a:r>
          </a:p>
          <a:p>
            <a:r>
              <a:rPr lang="en-US" dirty="0"/>
              <a:t>Professor Anthony Traboulsee,</a:t>
            </a:r>
            <a:r>
              <a:rPr lang="en-GB" dirty="0"/>
              <a:t> Vancouver, BC, Canada</a:t>
            </a:r>
          </a:p>
          <a:p>
            <a:r>
              <a:rPr lang="en-US" dirty="0"/>
              <a:t>Professor Timothy Vollmer,</a:t>
            </a:r>
            <a:r>
              <a:rPr lang="en-GB" dirty="0"/>
              <a:t> Aurora, CO, USA</a:t>
            </a:r>
            <a:endParaRPr lang="en-US" dirty="0"/>
          </a:p>
        </p:txBody>
      </p:sp>
      <p:sp>
        <p:nvSpPr>
          <p:cNvPr id="8" name="Text Placeholder 7"/>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14809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pc="-80" dirty="0"/>
              <a:t>Consider switching if treatment response</a:t>
            </a:r>
            <a:br>
              <a:rPr lang="en-GB" spc="-80" dirty="0"/>
            </a:br>
            <a:r>
              <a:rPr lang="en-GB" spc="-80" dirty="0"/>
              <a:t>is suboptimal</a:t>
            </a:r>
          </a:p>
        </p:txBody>
      </p:sp>
      <p:sp>
        <p:nvSpPr>
          <p:cNvPr id="25" name="Content Placeholder 24"/>
          <p:cNvSpPr>
            <a:spLocks noGrp="1"/>
          </p:cNvSpPr>
          <p:nvPr>
            <p:ph idx="1"/>
          </p:nvPr>
        </p:nvSpPr>
        <p:spPr/>
        <p:txBody>
          <a:bodyPr/>
          <a:lstStyle/>
          <a:p>
            <a:r>
              <a:rPr lang="en-GB" dirty="0"/>
              <a:t>Maintain treatment with a DMT for as long as there would be risk of inflammatory disease activity if there was no treatment</a:t>
            </a:r>
          </a:p>
          <a:p>
            <a:r>
              <a:rPr lang="en-GB" dirty="0"/>
              <a:t>Adopt clear management principles to identify treatment failure </a:t>
            </a:r>
          </a:p>
          <a:p>
            <a:r>
              <a:rPr lang="en-GB" dirty="0"/>
              <a:t>Consider switching to a different DMT if response is suboptimal</a:t>
            </a:r>
          </a:p>
          <a:p>
            <a:endParaRPr lang="en-GB" dirty="0"/>
          </a:p>
        </p:txBody>
      </p:sp>
      <p:sp>
        <p:nvSpPr>
          <p:cNvPr id="27" name="Text Placeholder 26"/>
          <p:cNvSpPr>
            <a:spLocks noGrp="1"/>
          </p:cNvSpPr>
          <p:nvPr>
            <p:ph type="body" sz="quarter" idx="14"/>
          </p:nvPr>
        </p:nvSpPr>
        <p:spPr>
          <a:xfrm>
            <a:off x="528138" y="6396337"/>
            <a:ext cx="10777635" cy="461665"/>
          </a:xfrm>
        </p:spPr>
        <p:txBody>
          <a:bodyPr/>
          <a:lstStyle/>
          <a:p>
            <a:r>
              <a:rPr lang="it-IT" dirty="0"/>
              <a:t>DMT, disease-modifying therapy</a:t>
            </a:r>
            <a:br>
              <a:rPr lang="it-IT" dirty="0"/>
            </a:br>
            <a:r>
              <a:rPr lang="it-IT" dirty="0"/>
              <a:t>Figure adapted </a:t>
            </a:r>
            <a:r>
              <a:rPr lang="it-IT"/>
              <a:t>from Giovannoni </a:t>
            </a:r>
            <a:r>
              <a:rPr lang="it-IT" dirty="0"/>
              <a:t>G</a:t>
            </a:r>
            <a:r>
              <a:rPr lang="it-IT"/>
              <a:t>. 2014. </a:t>
            </a:r>
            <a:r>
              <a:rPr lang="it-IT" dirty="0"/>
              <a:t>A</a:t>
            </a:r>
            <a:r>
              <a:rPr lang="it-IT"/>
              <a:t>vailable </a:t>
            </a:r>
            <a:r>
              <a:rPr lang="it-IT" dirty="0"/>
              <a:t>from: http://www.slideshare.net/gavingiovannoni/</a:t>
            </a:r>
            <a:r>
              <a:rPr lang="en-GB" dirty="0"/>
              <a:t>personalizing-treatment-choice (accessed October 2015)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6828" y="3790421"/>
            <a:ext cx="7468247" cy="243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Z:\POLICY\MS\OHPF Multi-sponsor\OHPF012 medical education\Production\icons\OHPF012_Three icons_Treat to Targ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3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dirty="0"/>
              <a:t>Overview of key recommendation</a:t>
            </a:r>
          </a:p>
        </p:txBody>
      </p:sp>
      <p:sp>
        <p:nvSpPr>
          <p:cNvPr id="95" name="Text Placeholder 94"/>
          <p:cNvSpPr>
            <a:spLocks noGrp="1"/>
          </p:cNvSpPr>
          <p:nvPr>
            <p:ph type="body" sz="quarter" idx="14"/>
          </p:nvPr>
        </p:nvSpPr>
        <p:spPr/>
        <p:txBody>
          <a:bodyPr/>
          <a:lstStyle/>
          <a:p>
            <a:r>
              <a:rPr lang="en-GB" dirty="0"/>
              <a:t>DMT, disease-modifying therapy</a:t>
            </a:r>
          </a:p>
        </p:txBody>
      </p:sp>
      <p:sp>
        <p:nvSpPr>
          <p:cNvPr id="67" name="Diamond 66"/>
          <p:cNvSpPr/>
          <p:nvPr/>
        </p:nvSpPr>
        <p:spPr>
          <a:xfrm>
            <a:off x="3432886" y="365292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9" name="Rounded Rectangle 68"/>
          <p:cNvSpPr/>
          <p:nvPr/>
        </p:nvSpPr>
        <p:spPr>
          <a:xfrm>
            <a:off x="2902012" y="3755605"/>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referral and diagnosis</a:t>
            </a:r>
          </a:p>
        </p:txBody>
      </p:sp>
      <p:sp>
        <p:nvSpPr>
          <p:cNvPr id="71" name="Rounded Rectangle 70"/>
          <p:cNvSpPr/>
          <p:nvPr/>
        </p:nvSpPr>
        <p:spPr>
          <a:xfrm>
            <a:off x="3561912" y="473273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Shared</a:t>
            </a:r>
            <a:br>
              <a:rPr lang="en-GB" sz="1200" dirty="0">
                <a:solidFill>
                  <a:schemeClr val="tx1"/>
                </a:solidFill>
              </a:rPr>
            </a:br>
            <a:r>
              <a:rPr lang="en-GB" sz="1200" dirty="0">
                <a:solidFill>
                  <a:schemeClr val="tx1"/>
                </a:solidFill>
              </a:rPr>
              <a:t>decision-making</a:t>
            </a:r>
          </a:p>
        </p:txBody>
      </p:sp>
      <p:cxnSp>
        <p:nvCxnSpPr>
          <p:cNvPr id="72" name="Straight Connector 71"/>
          <p:cNvCxnSpPr>
            <a:stCxn id="69" idx="3"/>
            <a:endCxn id="75" idx="1"/>
          </p:cNvCxnSpPr>
          <p:nvPr/>
        </p:nvCxnSpPr>
        <p:spPr>
          <a:xfrm>
            <a:off x="4360344" y="407798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67412" y="4732737"/>
            <a:ext cx="1458901"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Access to DMTs</a:t>
            </a:r>
          </a:p>
        </p:txBody>
      </p:sp>
      <p:sp>
        <p:nvSpPr>
          <p:cNvPr id="74" name="Rounded Rectangle 73"/>
          <p:cNvSpPr/>
          <p:nvPr/>
        </p:nvSpPr>
        <p:spPr>
          <a:xfrm>
            <a:off x="5367910" y="5709866"/>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Swift action on evidence of disease activity</a:t>
            </a:r>
          </a:p>
        </p:txBody>
      </p:sp>
      <p:sp>
        <p:nvSpPr>
          <p:cNvPr id="75" name="Rounded Rectangle 74"/>
          <p:cNvSpPr/>
          <p:nvPr/>
        </p:nvSpPr>
        <p:spPr>
          <a:xfrm>
            <a:off x="5367910" y="3755605"/>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treatment</a:t>
            </a:r>
          </a:p>
        </p:txBody>
      </p:sp>
      <p:sp>
        <p:nvSpPr>
          <p:cNvPr id="76" name="Rounded Rectangle 75"/>
          <p:cNvSpPr/>
          <p:nvPr/>
        </p:nvSpPr>
        <p:spPr>
          <a:xfrm>
            <a:off x="5367910" y="473273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Monitoring</a:t>
            </a:r>
          </a:p>
        </p:txBody>
      </p:sp>
      <p:cxnSp>
        <p:nvCxnSpPr>
          <p:cNvPr id="81" name="Straight Connector 80"/>
          <p:cNvCxnSpPr>
            <a:stCxn id="76" idx="2"/>
            <a:endCxn id="74" idx="0"/>
          </p:cNvCxnSpPr>
          <p:nvPr/>
        </p:nvCxnSpPr>
        <p:spPr>
          <a:xfrm>
            <a:off x="6097077" y="5377490"/>
            <a:ext cx="0" cy="332375"/>
          </a:xfrm>
          <a:prstGeom prst="line">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5" idx="2"/>
          </p:cNvCxnSpPr>
          <p:nvPr/>
        </p:nvCxnSpPr>
        <p:spPr>
          <a:xfrm>
            <a:off x="6097077" y="4400359"/>
            <a:ext cx="0" cy="332376"/>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2902012" y="3201889"/>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grpSp>
        <p:nvGrpSpPr>
          <p:cNvPr id="33" name="Group 3"/>
          <p:cNvGrpSpPr/>
          <p:nvPr/>
        </p:nvGrpSpPr>
        <p:grpSpPr>
          <a:xfrm>
            <a:off x="556135" y="4807321"/>
            <a:ext cx="1090551" cy="261129"/>
            <a:chOff x="5848373" y="5871612"/>
            <a:chExt cx="1156827" cy="276999"/>
          </a:xfrm>
        </p:grpSpPr>
        <p:cxnSp>
          <p:nvCxnSpPr>
            <p:cNvPr id="34" name="Straight Connector 33"/>
            <p:cNvCxnSpPr/>
            <p:nvPr/>
          </p:nvCxnSpPr>
          <p:spPr>
            <a:xfrm>
              <a:off x="5848373" y="6017568"/>
              <a:ext cx="363525"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32231" y="5871612"/>
              <a:ext cx="772969" cy="276999"/>
            </a:xfrm>
            <a:prstGeom prst="rect">
              <a:avLst/>
            </a:prstGeom>
            <a:noFill/>
          </p:spPr>
          <p:txBody>
            <a:bodyPr wrap="none" rtlCol="0">
              <a:spAutoFit/>
            </a:bodyPr>
            <a:lstStyle/>
            <a:p>
              <a:r>
                <a:rPr lang="en-GB" sz="1100" dirty="0"/>
                <a:t>Leads to</a:t>
              </a:r>
            </a:p>
          </p:txBody>
        </p:sp>
      </p:grpSp>
      <p:grpSp>
        <p:nvGrpSpPr>
          <p:cNvPr id="36" name="Group 35"/>
          <p:cNvGrpSpPr/>
          <p:nvPr/>
        </p:nvGrpSpPr>
        <p:grpSpPr>
          <a:xfrm>
            <a:off x="447541" y="4413869"/>
            <a:ext cx="1963792" cy="268607"/>
            <a:chOff x="7123561" y="4496798"/>
            <a:chExt cx="2083138" cy="284931"/>
          </a:xfrm>
        </p:grpSpPr>
        <p:sp>
          <p:nvSpPr>
            <p:cNvPr id="37" name="Diamond 36"/>
            <p:cNvSpPr>
              <a:spLocks noChangeAspect="1"/>
            </p:cNvSpPr>
            <p:nvPr/>
          </p:nvSpPr>
          <p:spPr>
            <a:xfrm>
              <a:off x="7123561" y="4496798"/>
              <a:ext cx="543751" cy="256438"/>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38" name="TextBox 37"/>
            <p:cNvSpPr txBox="1"/>
            <p:nvPr/>
          </p:nvSpPr>
          <p:spPr>
            <a:xfrm>
              <a:off x="7622611" y="4504730"/>
              <a:ext cx="1584088" cy="276999"/>
            </a:xfrm>
            <a:prstGeom prst="rect">
              <a:avLst/>
            </a:prstGeom>
            <a:noFill/>
          </p:spPr>
          <p:txBody>
            <a:bodyPr wrap="none" rtlCol="0">
              <a:spAutoFit/>
            </a:bodyPr>
            <a:lstStyle/>
            <a:p>
              <a:r>
                <a:rPr lang="en-GB" sz="1100" dirty="0"/>
                <a:t>Therapeutic strategy</a:t>
              </a:r>
            </a:p>
          </p:txBody>
        </p:sp>
      </p:grpSp>
      <p:grpSp>
        <p:nvGrpSpPr>
          <p:cNvPr id="39" name="Group 33"/>
          <p:cNvGrpSpPr/>
          <p:nvPr/>
        </p:nvGrpSpPr>
        <p:grpSpPr>
          <a:xfrm>
            <a:off x="532043" y="3904133"/>
            <a:ext cx="1693461" cy="261129"/>
            <a:chOff x="7055203" y="4048222"/>
            <a:chExt cx="1796378" cy="276999"/>
          </a:xfrm>
        </p:grpSpPr>
        <p:sp>
          <p:nvSpPr>
            <p:cNvPr id="40" name="TextBox 39"/>
            <p:cNvSpPr txBox="1"/>
            <p:nvPr/>
          </p:nvSpPr>
          <p:spPr>
            <a:xfrm>
              <a:off x="7466265" y="4048222"/>
              <a:ext cx="1385316" cy="276999"/>
            </a:xfrm>
            <a:prstGeom prst="rect">
              <a:avLst/>
            </a:prstGeom>
            <a:noFill/>
          </p:spPr>
          <p:txBody>
            <a:bodyPr wrap="none" rtlCol="0">
              <a:spAutoFit/>
            </a:bodyPr>
            <a:lstStyle/>
            <a:p>
              <a:r>
                <a:rPr lang="en-GB" sz="1100" dirty="0"/>
                <a:t>Recommendation</a:t>
              </a:r>
            </a:p>
          </p:txBody>
        </p:sp>
        <p:sp>
          <p:nvSpPr>
            <p:cNvPr id="41" name="Rounded Rectangle 40"/>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sp>
        <p:nvSpPr>
          <p:cNvPr id="44" name="Rectangle 43"/>
          <p:cNvSpPr/>
          <p:nvPr/>
        </p:nvSpPr>
        <p:spPr>
          <a:xfrm>
            <a:off x="1040808" y="1715594"/>
            <a:ext cx="10745490" cy="830997"/>
          </a:xfrm>
          <a:prstGeom prst="rect">
            <a:avLst/>
          </a:prstGeom>
        </p:spPr>
        <p:txBody>
          <a:bodyPr wrap="square" anchor="ctr">
            <a:spAutoFit/>
          </a:bodyPr>
          <a:lstStyle/>
          <a:p>
            <a:pPr algn="ctr"/>
            <a:r>
              <a:rPr lang="en-GB" sz="2400" b="1" dirty="0"/>
              <a:t>Set goals </a:t>
            </a:r>
            <a:r>
              <a:rPr lang="en-GB" sz="2400" dirty="0"/>
              <a:t>for treatment and ongoing management that aim for the </a:t>
            </a:r>
            <a:br>
              <a:rPr lang="en-GB" sz="2400" dirty="0"/>
            </a:br>
            <a:r>
              <a:rPr lang="en-GB" sz="2400" b="1" dirty="0"/>
              <a:t>best possible outcome</a:t>
            </a:r>
            <a:r>
              <a:rPr lang="en-GB" sz="2400" dirty="0"/>
              <a:t> for every person with MS</a:t>
            </a:r>
          </a:p>
        </p:txBody>
      </p:sp>
      <p:grpSp>
        <p:nvGrpSpPr>
          <p:cNvPr id="31" name="Group 30"/>
          <p:cNvGrpSpPr/>
          <p:nvPr/>
        </p:nvGrpSpPr>
        <p:grpSpPr>
          <a:xfrm>
            <a:off x="84134" y="1495690"/>
            <a:ext cx="11888791" cy="1270807"/>
            <a:chOff x="223960" y="4502539"/>
            <a:chExt cx="8630673" cy="1674713"/>
          </a:xfrm>
        </p:grpSpPr>
        <p:sp>
          <p:nvSpPr>
            <p:cNvPr id="42" name="TextBox 41"/>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p>
          </p:txBody>
        </p:sp>
        <p:sp>
          <p:nvSpPr>
            <p:cNvPr id="48" name="TextBox 47"/>
            <p:cNvSpPr txBox="1"/>
            <p:nvPr/>
          </p:nvSpPr>
          <p:spPr>
            <a:xfrm rot="16200000">
              <a:off x="198003" y="4628754"/>
              <a:ext cx="1674707" cy="1422278"/>
            </a:xfrm>
            <a:prstGeom prst="round2SameRect">
              <a:avLst>
                <a:gd name="adj1" fmla="val 17396"/>
                <a:gd name="adj2" fmla="val 0"/>
              </a:avLst>
            </a:prstGeom>
            <a:solidFill>
              <a:schemeClr val="tx2"/>
            </a:solidFill>
            <a:ln w="28575">
              <a:solidFill>
                <a:schemeClr val="tx2"/>
              </a:solidFill>
            </a:ln>
          </p:spPr>
          <p:txBody>
            <a:bodyPr wrap="square" rtlCol="0">
              <a:noAutofit/>
            </a:bodyPr>
            <a:lstStyle/>
            <a:p>
              <a:pPr algn="ctr"/>
              <a:endParaRPr lang="en-GB" sz="2400" b="1" dirty="0"/>
            </a:p>
          </p:txBody>
        </p:sp>
        <p:sp>
          <p:nvSpPr>
            <p:cNvPr id="49" name="TextBox 48"/>
            <p:cNvSpPr txBox="1"/>
            <p:nvPr/>
          </p:nvSpPr>
          <p:spPr>
            <a:xfrm>
              <a:off x="223960" y="4843638"/>
              <a:ext cx="1625779" cy="851757"/>
            </a:xfrm>
            <a:prstGeom prst="rect">
              <a:avLst/>
            </a:prstGeom>
            <a:noFill/>
          </p:spPr>
          <p:txBody>
            <a:bodyPr wrap="square" rtlCol="0">
              <a:spAutoFit/>
            </a:bodyPr>
            <a:lstStyle/>
            <a:p>
              <a:pPr algn="ctr"/>
              <a:r>
                <a:rPr lang="en-GB" b="1" dirty="0">
                  <a:solidFill>
                    <a:schemeClr val="bg1"/>
                  </a:solidFill>
                </a:rPr>
                <a:t>Key</a:t>
              </a:r>
              <a:br>
                <a:rPr lang="en-GB" b="1" dirty="0">
                  <a:solidFill>
                    <a:schemeClr val="bg1"/>
                  </a:solidFill>
                </a:rPr>
              </a:br>
              <a:r>
                <a:rPr lang="en-GB" b="1" dirty="0">
                  <a:solidFill>
                    <a:schemeClr val="bg1"/>
                  </a:solidFill>
                </a:rPr>
                <a:t>recommendation</a:t>
              </a:r>
            </a:p>
          </p:txBody>
        </p:sp>
      </p:grpSp>
      <p:sp>
        <p:nvSpPr>
          <p:cNvPr id="50" name="Rectangle 49"/>
          <p:cNvSpPr/>
          <p:nvPr/>
        </p:nvSpPr>
        <p:spPr>
          <a:xfrm>
            <a:off x="2181436" y="1807927"/>
            <a:ext cx="9791490" cy="646331"/>
          </a:xfrm>
          <a:prstGeom prst="rect">
            <a:avLst/>
          </a:prstGeom>
        </p:spPr>
        <p:txBody>
          <a:bodyPr wrap="square" anchor="ctr">
            <a:noAutofit/>
          </a:bodyPr>
          <a:lstStyle/>
          <a:p>
            <a:pPr algn="ctr"/>
            <a:r>
              <a:rPr lang="en-GB" sz="2600" spc="-30" dirty="0"/>
              <a:t>Set goals for treatment and ongoing management that aim for the </a:t>
            </a:r>
            <a:br>
              <a:rPr lang="en-GB" sz="2600" spc="-30" dirty="0"/>
            </a:br>
            <a:r>
              <a:rPr lang="en-GB" sz="2600" spc="-30" dirty="0"/>
              <a:t>best possible outcome for every person with MS</a:t>
            </a:r>
          </a:p>
        </p:txBody>
      </p:sp>
      <p:pic>
        <p:nvPicPr>
          <p:cNvPr id="43" name="Picture 2" descr="Z:\POLICY\MS\OHPF Multi-sponsor\OHPF012 medical education\Production\icons\OHPF012_Three icons_Treat to Tar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171" y="0"/>
            <a:ext cx="1366930" cy="13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23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3. Generate and use robust evidence</a:t>
            </a:r>
          </a:p>
        </p:txBody>
      </p:sp>
      <p:sp>
        <p:nvSpPr>
          <p:cNvPr id="6" name="Text Placeholder 5"/>
          <p:cNvSpPr>
            <a:spLocks noGrp="1"/>
          </p:cNvSpPr>
          <p:nvPr>
            <p:ph type="body" sz="quarter" idx="14"/>
          </p:nvPr>
        </p:nvSpPr>
        <p:spPr/>
        <p:txBody>
          <a:bodyPr/>
          <a:lstStyle/>
          <a:p>
            <a:r>
              <a:rPr lang="en-GB" dirty="0"/>
              <a:t>DMT, disease-modifying therapy</a:t>
            </a:r>
            <a:endParaRPr lang="en-US" dirty="0"/>
          </a:p>
        </p:txBody>
      </p:sp>
      <p:sp>
        <p:nvSpPr>
          <p:cNvPr id="43" name="Rounded Rectangle 42"/>
          <p:cNvSpPr/>
          <p:nvPr/>
        </p:nvSpPr>
        <p:spPr>
          <a:xfrm>
            <a:off x="2412001" y="4139056"/>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Consult the most robust evidence about DMTs</a:t>
            </a:r>
          </a:p>
        </p:txBody>
      </p:sp>
      <p:sp>
        <p:nvSpPr>
          <p:cNvPr id="16" name="Rounded Rectangle 15"/>
          <p:cNvSpPr/>
          <p:nvPr/>
        </p:nvSpPr>
        <p:spPr>
          <a:xfrm>
            <a:off x="410646" y="1553034"/>
            <a:ext cx="8324270" cy="1137911"/>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Generate real-world evidence</a:t>
            </a:r>
          </a:p>
        </p:txBody>
      </p:sp>
      <p:sp>
        <p:nvSpPr>
          <p:cNvPr id="41" name="Rounded Rectangle 40"/>
          <p:cNvSpPr/>
          <p:nvPr/>
        </p:nvSpPr>
        <p:spPr>
          <a:xfrm>
            <a:off x="1411200" y="2846921"/>
            <a:ext cx="8324270" cy="11376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Use long-term real-world evidence to support decision-making</a:t>
            </a:r>
          </a:p>
        </p:txBody>
      </p:sp>
      <p:pic>
        <p:nvPicPr>
          <p:cNvPr id="409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57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Generate real-world evidence</a:t>
            </a:r>
          </a:p>
        </p:txBody>
      </p:sp>
      <p:sp>
        <p:nvSpPr>
          <p:cNvPr id="3" name="Content Placeholder 2"/>
          <p:cNvSpPr>
            <a:spLocks noGrp="1"/>
          </p:cNvSpPr>
          <p:nvPr>
            <p:ph idx="1"/>
          </p:nvPr>
        </p:nvSpPr>
        <p:spPr/>
        <p:txBody>
          <a:bodyPr/>
          <a:lstStyle/>
          <a:p>
            <a:r>
              <a:rPr lang="en-GB" dirty="0"/>
              <a:t>Proactively collect and record data, using standardized </a:t>
            </a:r>
            <a:br>
              <a:rPr lang="en-GB" dirty="0"/>
            </a:br>
            <a:r>
              <a:rPr lang="en-GB" dirty="0"/>
              <a:t>data collection techniques and protocols</a:t>
            </a:r>
          </a:p>
          <a:p>
            <a:pPr lvl="1"/>
            <a:r>
              <a:rPr lang="en-GB" dirty="0"/>
              <a:t>Use these data to inform daily practice</a:t>
            </a:r>
          </a:p>
          <a:p>
            <a:endParaRPr lang="en-GB" dirty="0"/>
          </a:p>
          <a:p>
            <a:r>
              <a:rPr lang="en-GB" dirty="0"/>
              <a:t>Incorporate these data into national and international registries and databases to generate real-world evidence</a:t>
            </a:r>
          </a:p>
        </p:txBody>
      </p:sp>
      <p:sp>
        <p:nvSpPr>
          <p:cNvPr id="4" name="Text Placeholder 3"/>
          <p:cNvSpPr>
            <a:spLocks noGrp="1"/>
          </p:cNvSpPr>
          <p:nvPr>
            <p:ph type="body" sz="quarter" idx="14"/>
          </p:nvPr>
        </p:nvSpPr>
        <p:spPr/>
        <p:txBody>
          <a:bodyPr/>
          <a:lstStyle/>
          <a:p>
            <a:endParaRPr lang="en-US"/>
          </a:p>
        </p:txBody>
      </p:sp>
      <p:pic>
        <p:nvPicPr>
          <p:cNvPr id="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22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Use long-term real-world evidence</a:t>
            </a:r>
          </a:p>
        </p:txBody>
      </p:sp>
      <p:sp>
        <p:nvSpPr>
          <p:cNvPr id="11" name="Content Placeholder 10"/>
          <p:cNvSpPr>
            <a:spLocks noGrp="1"/>
          </p:cNvSpPr>
          <p:nvPr>
            <p:ph idx="1"/>
          </p:nvPr>
        </p:nvSpPr>
        <p:spPr>
          <a:xfrm>
            <a:off x="509464" y="1597822"/>
            <a:ext cx="5660225" cy="4525963"/>
          </a:xfrm>
        </p:spPr>
        <p:txBody>
          <a:bodyPr>
            <a:normAutofit lnSpcReduction="10000"/>
          </a:bodyPr>
          <a:lstStyle/>
          <a:p>
            <a:r>
              <a:rPr lang="en-GB" dirty="0"/>
              <a:t>Regulatory authorities, HTA bodies and payers make </a:t>
            </a:r>
            <a:br>
              <a:rPr lang="en-GB" dirty="0"/>
            </a:br>
            <a:r>
              <a:rPr lang="en-GB" dirty="0"/>
              <a:t>initial decisions about DMTs using data from short-term clinical trials</a:t>
            </a:r>
          </a:p>
          <a:p>
            <a:endParaRPr lang="en-GB" dirty="0"/>
          </a:p>
          <a:p>
            <a:r>
              <a:rPr lang="en-GB" dirty="0"/>
              <a:t>Recent real-world evidence </a:t>
            </a:r>
            <a:br>
              <a:rPr lang="en-GB" dirty="0"/>
            </a:br>
            <a:r>
              <a:rPr lang="en-GB" dirty="0"/>
              <a:t>on long-term efficacy and</a:t>
            </a:r>
            <a:br>
              <a:rPr lang="en-GB" dirty="0"/>
            </a:br>
            <a:r>
              <a:rPr lang="en-GB" dirty="0"/>
              <a:t>safety of DMTs is needed to provide further support for </a:t>
            </a:r>
            <a:br>
              <a:rPr lang="en-GB" dirty="0"/>
            </a:br>
            <a:r>
              <a:rPr lang="en-GB" dirty="0"/>
              <a:t>these decisions</a:t>
            </a:r>
          </a:p>
          <a:p>
            <a:endParaRPr lang="en-US" dirty="0"/>
          </a:p>
        </p:txBody>
      </p:sp>
      <p:sp>
        <p:nvSpPr>
          <p:cNvPr id="4" name="Text Placeholder 3"/>
          <p:cNvSpPr>
            <a:spLocks noGrp="1"/>
          </p:cNvSpPr>
          <p:nvPr>
            <p:ph type="body" sz="quarter" idx="14"/>
          </p:nvPr>
        </p:nvSpPr>
        <p:spPr/>
        <p:txBody>
          <a:bodyPr/>
          <a:lstStyle/>
          <a:p>
            <a:r>
              <a:rPr lang="en-GB" dirty="0"/>
              <a:t>DMT, disease-modifying therapy; HTA, health technology assessment; RWE, real-world evidence</a:t>
            </a:r>
          </a:p>
        </p:txBody>
      </p:sp>
      <p:graphicFrame>
        <p:nvGraphicFramePr>
          <p:cNvPr id="5" name="Diagram 4"/>
          <p:cNvGraphicFramePr/>
          <p:nvPr>
            <p:extLst>
              <p:ext uri="{D42A27DB-BD31-4B8C-83A1-F6EECF244321}">
                <p14:modId xmlns:p14="http://schemas.microsoft.com/office/powerpoint/2010/main" val="3419831162"/>
              </p:ext>
            </p:extLst>
          </p:nvPr>
        </p:nvGraphicFramePr>
        <p:xfrm>
          <a:off x="5092095" y="1658288"/>
          <a:ext cx="7420420" cy="465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Z:\POLICY\MS\OHPF Multi-sponsor\OHPF012 medical education\Production\icons\OHPF012_Three icons_Robust Eviden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3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Consult the most robust evidence about DMTs</a:t>
            </a:r>
          </a:p>
        </p:txBody>
      </p:sp>
      <p:sp>
        <p:nvSpPr>
          <p:cNvPr id="3" name="Content Placeholder 2"/>
          <p:cNvSpPr>
            <a:spLocks noGrp="1"/>
          </p:cNvSpPr>
          <p:nvPr>
            <p:ph idx="1"/>
          </p:nvPr>
        </p:nvSpPr>
        <p:spPr/>
        <p:txBody>
          <a:bodyPr/>
          <a:lstStyle/>
          <a:p>
            <a:r>
              <a:rPr lang="en-GB" dirty="0"/>
              <a:t>Consult the most robust evidence available about the long-term effectiveness and safety of DMTs and therapeutic strategies</a:t>
            </a:r>
          </a:p>
          <a:p>
            <a:endParaRPr lang="en-GB" dirty="0"/>
          </a:p>
          <a:p>
            <a:r>
              <a:rPr lang="en-GB" dirty="0"/>
              <a:t>Encourage the continuing investigation, development and use </a:t>
            </a:r>
            <a:br>
              <a:rPr lang="en-GB" dirty="0"/>
            </a:br>
            <a:r>
              <a:rPr lang="en-GB" dirty="0"/>
              <a:t>of therapeutic strategies that reduce the costs of managing MS, </a:t>
            </a:r>
            <a:br>
              <a:rPr lang="en-GB" dirty="0"/>
            </a:br>
            <a:r>
              <a:rPr lang="en-GB" dirty="0"/>
              <a:t>to improve </a:t>
            </a:r>
            <a:r>
              <a:rPr lang="en-US" dirty="0"/>
              <a:t>access to treatment</a:t>
            </a:r>
            <a:endParaRPr lang="en-GB" dirty="0"/>
          </a:p>
          <a:p>
            <a:pPr lvl="1"/>
            <a:endParaRPr lang="en-GB" dirty="0"/>
          </a:p>
          <a:p>
            <a:pPr lvl="1"/>
            <a:endParaRPr lang="en-GB" dirty="0"/>
          </a:p>
        </p:txBody>
      </p:sp>
      <p:sp>
        <p:nvSpPr>
          <p:cNvPr id="4" name="Text Placeholder 3"/>
          <p:cNvSpPr>
            <a:spLocks noGrp="1"/>
          </p:cNvSpPr>
          <p:nvPr>
            <p:ph type="body" sz="quarter" idx="14"/>
          </p:nvPr>
        </p:nvSpPr>
        <p:spPr/>
        <p:txBody>
          <a:bodyPr/>
          <a:lstStyle/>
          <a:p>
            <a:r>
              <a:rPr lang="en-GB" dirty="0"/>
              <a:t>DMT, disease-modifying therapy; HTA, health technology assessment; RWE, real-world evidence</a:t>
            </a:r>
          </a:p>
        </p:txBody>
      </p:sp>
      <p:pic>
        <p:nvPicPr>
          <p:cNvPr id="8"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49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iamond 51"/>
          <p:cNvSpPr/>
          <p:nvPr/>
        </p:nvSpPr>
        <p:spPr>
          <a:xfrm>
            <a:off x="3433397" y="3408223"/>
            <a:ext cx="5328382" cy="2795856"/>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Rounded Rectangle 52"/>
          <p:cNvSpPr/>
          <p:nvPr/>
        </p:nvSpPr>
        <p:spPr>
          <a:xfrm>
            <a:off x="4485130" y="6268960"/>
            <a:ext cx="3223767" cy="33131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Real-world evidence</a:t>
            </a:r>
          </a:p>
        </p:txBody>
      </p:sp>
      <p:sp>
        <p:nvSpPr>
          <p:cNvPr id="54" name="Rounded Rectangle 53"/>
          <p:cNvSpPr/>
          <p:nvPr/>
        </p:nvSpPr>
        <p:spPr>
          <a:xfrm>
            <a:off x="2902522" y="351090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referral and diagnosis</a:t>
            </a:r>
          </a:p>
        </p:txBody>
      </p:sp>
      <p:sp>
        <p:nvSpPr>
          <p:cNvPr id="55" name="Rounded Rectangle 54"/>
          <p:cNvSpPr/>
          <p:nvPr/>
        </p:nvSpPr>
        <p:spPr>
          <a:xfrm>
            <a:off x="7834320" y="3510907"/>
            <a:ext cx="1458332" cy="644753"/>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Comprehensive economic approach</a:t>
            </a:r>
          </a:p>
        </p:txBody>
      </p:sp>
      <p:sp>
        <p:nvSpPr>
          <p:cNvPr id="56" name="Rounded Rectangle 55"/>
          <p:cNvSpPr/>
          <p:nvPr/>
        </p:nvSpPr>
        <p:spPr>
          <a:xfrm>
            <a:off x="3562422" y="448803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Shared</a:t>
            </a:r>
            <a:br>
              <a:rPr lang="en-GB" sz="1200" dirty="0">
                <a:solidFill>
                  <a:schemeClr val="tx1"/>
                </a:solidFill>
              </a:rPr>
            </a:br>
            <a:r>
              <a:rPr lang="en-GB" sz="1200" dirty="0">
                <a:solidFill>
                  <a:schemeClr val="tx1"/>
                </a:solidFill>
              </a:rPr>
              <a:t>decision-making</a:t>
            </a:r>
          </a:p>
        </p:txBody>
      </p:sp>
      <p:cxnSp>
        <p:nvCxnSpPr>
          <p:cNvPr id="57" name="Straight Connector 56"/>
          <p:cNvCxnSpPr>
            <a:stCxn id="54" idx="3"/>
            <a:endCxn id="60" idx="1"/>
          </p:cNvCxnSpPr>
          <p:nvPr/>
        </p:nvCxnSpPr>
        <p:spPr>
          <a:xfrm>
            <a:off x="4360854" y="3833282"/>
            <a:ext cx="1007566"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7167922" y="4488037"/>
            <a:ext cx="1458901"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Access to DMTs</a:t>
            </a:r>
          </a:p>
        </p:txBody>
      </p:sp>
      <p:sp>
        <p:nvSpPr>
          <p:cNvPr id="59" name="Rounded Rectangle 58"/>
          <p:cNvSpPr/>
          <p:nvPr/>
        </p:nvSpPr>
        <p:spPr>
          <a:xfrm>
            <a:off x="5368420" y="5465166"/>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Swift action on evidence of disease activity</a:t>
            </a:r>
          </a:p>
        </p:txBody>
      </p:sp>
      <p:sp>
        <p:nvSpPr>
          <p:cNvPr id="60" name="Rounded Rectangle 59"/>
          <p:cNvSpPr/>
          <p:nvPr/>
        </p:nvSpPr>
        <p:spPr>
          <a:xfrm>
            <a:off x="5368420" y="351090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rPr>
              <a:t>Early treatment</a:t>
            </a:r>
          </a:p>
        </p:txBody>
      </p:sp>
      <p:sp>
        <p:nvSpPr>
          <p:cNvPr id="61" name="Rounded Rectangle 60"/>
          <p:cNvSpPr/>
          <p:nvPr/>
        </p:nvSpPr>
        <p:spPr>
          <a:xfrm>
            <a:off x="5368420" y="4488037"/>
            <a:ext cx="1458332" cy="644753"/>
          </a:xfrm>
          <a:prstGeom prst="roundRect">
            <a:avLst/>
          </a:prstGeom>
          <a:solidFill>
            <a:schemeClr val="bg1">
              <a:lumMod val="8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b="1" dirty="0">
                <a:solidFill>
                  <a:schemeClr val="tx1"/>
                </a:solidFill>
              </a:rPr>
              <a:t>Monitoring</a:t>
            </a:r>
          </a:p>
        </p:txBody>
      </p:sp>
      <p:sp>
        <p:nvSpPr>
          <p:cNvPr id="62" name="Down Arrow 61"/>
          <p:cNvSpPr/>
          <p:nvPr/>
        </p:nvSpPr>
        <p:spPr>
          <a:xfrm>
            <a:off x="4990913" y="5298978"/>
            <a:ext cx="233870" cy="1041747"/>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3" name="Down Arrow 62"/>
          <p:cNvSpPr/>
          <p:nvPr/>
        </p:nvSpPr>
        <p:spPr>
          <a:xfrm rot="10800000">
            <a:off x="6969396" y="5298975"/>
            <a:ext cx="234377" cy="104174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4" name="Down Arrow 63"/>
          <p:cNvSpPr/>
          <p:nvPr/>
        </p:nvSpPr>
        <p:spPr>
          <a:xfrm rot="3603403">
            <a:off x="7415532" y="3582863"/>
            <a:ext cx="234377" cy="915805"/>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5" name="TextBox 64"/>
          <p:cNvSpPr txBox="1"/>
          <p:nvPr/>
        </p:nvSpPr>
        <p:spPr>
          <a:xfrm>
            <a:off x="7252353" y="3734576"/>
            <a:ext cx="436338" cy="261610"/>
          </a:xfrm>
          <a:prstGeom prst="rect">
            <a:avLst/>
          </a:prstGeom>
          <a:noFill/>
        </p:spPr>
        <p:txBody>
          <a:bodyPr wrap="none" rtlCol="0">
            <a:spAutoFit/>
          </a:bodyPr>
          <a:lstStyle/>
          <a:p>
            <a:r>
              <a:rPr lang="en-GB" sz="1100" dirty="0"/>
              <a:t>Use</a:t>
            </a:r>
          </a:p>
        </p:txBody>
      </p:sp>
      <p:cxnSp>
        <p:nvCxnSpPr>
          <p:cNvPr id="66" name="Straight Connector 65"/>
          <p:cNvCxnSpPr>
            <a:stCxn id="61" idx="2"/>
            <a:endCxn id="59" idx="0"/>
          </p:cNvCxnSpPr>
          <p:nvPr/>
        </p:nvCxnSpPr>
        <p:spPr>
          <a:xfrm>
            <a:off x="6097588" y="5132790"/>
            <a:ext cx="0" cy="332375"/>
          </a:xfrm>
          <a:prstGeom prst="line">
            <a:avLst/>
          </a:prstGeom>
          <a:ln w="28575">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2"/>
          </p:cNvCxnSpPr>
          <p:nvPr/>
        </p:nvCxnSpPr>
        <p:spPr>
          <a:xfrm>
            <a:off x="6097588" y="4155659"/>
            <a:ext cx="0" cy="332376"/>
          </a:xfrm>
          <a:prstGeom prst="line">
            <a:avLst/>
          </a:prstGeom>
          <a:ln w="28575">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309902" y="5633031"/>
            <a:ext cx="771365" cy="261610"/>
          </a:xfrm>
          <a:prstGeom prst="rect">
            <a:avLst/>
          </a:prstGeom>
          <a:noFill/>
        </p:spPr>
        <p:txBody>
          <a:bodyPr wrap="none" rtlCol="0">
            <a:spAutoFit/>
          </a:bodyPr>
          <a:lstStyle/>
          <a:p>
            <a:pPr algn="r"/>
            <a:r>
              <a:rPr lang="en-GB" sz="1100" dirty="0"/>
              <a:t>Generate</a:t>
            </a:r>
          </a:p>
        </p:txBody>
      </p:sp>
      <p:sp>
        <p:nvSpPr>
          <p:cNvPr id="80" name="TextBox 79"/>
          <p:cNvSpPr txBox="1"/>
          <p:nvPr/>
        </p:nvSpPr>
        <p:spPr>
          <a:xfrm>
            <a:off x="7126640" y="5633031"/>
            <a:ext cx="663964" cy="261610"/>
          </a:xfrm>
          <a:prstGeom prst="rect">
            <a:avLst/>
          </a:prstGeom>
          <a:noFill/>
        </p:spPr>
        <p:txBody>
          <a:bodyPr wrap="none" rtlCol="0">
            <a:spAutoFit/>
          </a:bodyPr>
          <a:lstStyle/>
          <a:p>
            <a:r>
              <a:rPr lang="en-GB" sz="1100" dirty="0"/>
              <a:t>Consult</a:t>
            </a:r>
          </a:p>
        </p:txBody>
      </p:sp>
      <p:sp>
        <p:nvSpPr>
          <p:cNvPr id="86" name="Rounded Rectangle 85"/>
          <p:cNvSpPr/>
          <p:nvPr/>
        </p:nvSpPr>
        <p:spPr>
          <a:xfrm>
            <a:off x="2902522" y="2957188"/>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sp>
        <p:nvSpPr>
          <p:cNvPr id="24" name="Title 23"/>
          <p:cNvSpPr>
            <a:spLocks noGrp="1"/>
          </p:cNvSpPr>
          <p:nvPr>
            <p:ph type="title"/>
          </p:nvPr>
        </p:nvSpPr>
        <p:spPr/>
        <p:txBody>
          <a:bodyPr/>
          <a:lstStyle/>
          <a:p>
            <a:r>
              <a:rPr lang="en-GB" dirty="0"/>
              <a:t>Overview of key recommendation</a:t>
            </a:r>
          </a:p>
        </p:txBody>
      </p:sp>
      <p:sp>
        <p:nvSpPr>
          <p:cNvPr id="95" name="Text Placeholder 94"/>
          <p:cNvSpPr>
            <a:spLocks noGrp="1"/>
          </p:cNvSpPr>
          <p:nvPr>
            <p:ph type="body" sz="quarter" idx="14"/>
          </p:nvPr>
        </p:nvSpPr>
        <p:spPr/>
        <p:txBody>
          <a:bodyPr/>
          <a:lstStyle/>
          <a:p>
            <a:r>
              <a:rPr lang="en-GB" dirty="0"/>
              <a:t>DMT, disease-modifying therapy</a:t>
            </a:r>
          </a:p>
        </p:txBody>
      </p:sp>
      <p:sp>
        <p:nvSpPr>
          <p:cNvPr id="85" name="Rounded Rectangle 84"/>
          <p:cNvSpPr/>
          <p:nvPr/>
        </p:nvSpPr>
        <p:spPr>
          <a:xfrm>
            <a:off x="2902012" y="2957188"/>
            <a:ext cx="6390131" cy="38099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Goal: maximize lifelong brain health</a:t>
            </a:r>
          </a:p>
        </p:txBody>
      </p:sp>
      <p:grpSp>
        <p:nvGrpSpPr>
          <p:cNvPr id="67" name="Group 66"/>
          <p:cNvGrpSpPr/>
          <p:nvPr/>
        </p:nvGrpSpPr>
        <p:grpSpPr>
          <a:xfrm>
            <a:off x="94893" y="1495690"/>
            <a:ext cx="11878032" cy="1270807"/>
            <a:chOff x="231770" y="4502539"/>
            <a:chExt cx="8622863" cy="1674713"/>
          </a:xfrm>
        </p:grpSpPr>
        <p:sp>
          <p:nvSpPr>
            <p:cNvPr id="68" name="TextBox 67"/>
            <p:cNvSpPr txBox="1"/>
            <p:nvPr/>
          </p:nvSpPr>
          <p:spPr>
            <a:xfrm>
              <a:off x="324215" y="4502543"/>
              <a:ext cx="8530418" cy="1674709"/>
            </a:xfrm>
            <a:prstGeom prst="roundRect">
              <a:avLst>
                <a:gd name="adj" fmla="val 14505"/>
              </a:avLst>
            </a:prstGeom>
            <a:solidFill>
              <a:schemeClr val="tx2">
                <a:lumMod val="20000"/>
                <a:lumOff val="80000"/>
              </a:schemeClr>
            </a:solidFill>
            <a:ln w="28575">
              <a:solidFill>
                <a:schemeClr val="tx2"/>
              </a:solidFill>
            </a:ln>
          </p:spPr>
          <p:txBody>
            <a:bodyPr wrap="square" rtlCol="0">
              <a:noAutofit/>
            </a:bodyPr>
            <a:lstStyle/>
            <a:p>
              <a:pPr algn="ctr"/>
              <a:endParaRPr lang="en-GB" sz="2400" b="1" dirty="0"/>
            </a:p>
          </p:txBody>
        </p:sp>
        <p:sp>
          <p:nvSpPr>
            <p:cNvPr id="69" name="TextBox 68"/>
            <p:cNvSpPr txBox="1"/>
            <p:nvPr/>
          </p:nvSpPr>
          <p:spPr>
            <a:xfrm rot="16200000">
              <a:off x="198003" y="4628754"/>
              <a:ext cx="1674707" cy="1422278"/>
            </a:xfrm>
            <a:prstGeom prst="round2SameRect">
              <a:avLst>
                <a:gd name="adj1" fmla="val 14010"/>
                <a:gd name="adj2" fmla="val 0"/>
              </a:avLst>
            </a:prstGeom>
            <a:solidFill>
              <a:schemeClr val="tx2"/>
            </a:solidFill>
            <a:ln w="28575">
              <a:solidFill>
                <a:schemeClr val="tx2"/>
              </a:solidFill>
            </a:ln>
          </p:spPr>
          <p:txBody>
            <a:bodyPr wrap="square" rtlCol="0">
              <a:noAutofit/>
            </a:bodyPr>
            <a:lstStyle/>
            <a:p>
              <a:pPr algn="ctr"/>
              <a:endParaRPr lang="en-GB" sz="2400" b="1" dirty="0"/>
            </a:p>
          </p:txBody>
        </p:sp>
        <p:sp>
          <p:nvSpPr>
            <p:cNvPr id="71" name="TextBox 70"/>
            <p:cNvSpPr txBox="1"/>
            <p:nvPr/>
          </p:nvSpPr>
          <p:spPr>
            <a:xfrm>
              <a:off x="231770" y="4843638"/>
              <a:ext cx="1610160" cy="851757"/>
            </a:xfrm>
            <a:prstGeom prst="rect">
              <a:avLst/>
            </a:prstGeom>
            <a:noFill/>
          </p:spPr>
          <p:txBody>
            <a:bodyPr wrap="square" rtlCol="0">
              <a:spAutoFit/>
            </a:bodyPr>
            <a:lstStyle/>
            <a:p>
              <a:pPr algn="ctr"/>
              <a:r>
                <a:rPr lang="en-GB" b="1" dirty="0">
                  <a:solidFill>
                    <a:schemeClr val="bg1"/>
                  </a:solidFill>
                </a:rPr>
                <a:t>Key</a:t>
              </a:r>
              <a:br>
                <a:rPr lang="en-GB" b="1" dirty="0">
                  <a:solidFill>
                    <a:schemeClr val="bg1"/>
                  </a:solidFill>
                </a:rPr>
              </a:br>
              <a:r>
                <a:rPr lang="en-GB" b="1" dirty="0">
                  <a:solidFill>
                    <a:schemeClr val="bg1"/>
                  </a:solidFill>
                </a:rPr>
                <a:t>recommendation</a:t>
              </a:r>
            </a:p>
          </p:txBody>
        </p:sp>
      </p:grpSp>
      <p:sp>
        <p:nvSpPr>
          <p:cNvPr id="72" name="Rectangle 71"/>
          <p:cNvSpPr/>
          <p:nvPr/>
        </p:nvSpPr>
        <p:spPr>
          <a:xfrm>
            <a:off x="2181436" y="1807927"/>
            <a:ext cx="9791490" cy="646331"/>
          </a:xfrm>
          <a:prstGeom prst="rect">
            <a:avLst/>
          </a:prstGeom>
        </p:spPr>
        <p:txBody>
          <a:bodyPr wrap="square" anchor="ctr">
            <a:noAutofit/>
          </a:bodyPr>
          <a:lstStyle/>
          <a:p>
            <a:pPr algn="ctr"/>
            <a:r>
              <a:rPr lang="en-GB" sz="2600" spc="-30" dirty="0"/>
              <a:t>Consult the most robust evidence base possible, and generate </a:t>
            </a:r>
            <a:br>
              <a:rPr lang="en-GB" sz="2600" spc="-30" dirty="0"/>
            </a:br>
            <a:r>
              <a:rPr lang="en-GB" sz="2600" spc="-30" dirty="0"/>
              <a:t>further evidence, in order to make good decisions about </a:t>
            </a:r>
            <a:br>
              <a:rPr lang="en-GB" sz="2600" spc="-30" dirty="0"/>
            </a:br>
            <a:r>
              <a:rPr lang="en-GB" sz="2600" spc="-30" dirty="0"/>
              <a:t>therapeutic and management strategies in MS</a:t>
            </a:r>
          </a:p>
        </p:txBody>
      </p:sp>
      <p:grpSp>
        <p:nvGrpSpPr>
          <p:cNvPr id="73" name="Group 3"/>
          <p:cNvGrpSpPr/>
          <p:nvPr/>
        </p:nvGrpSpPr>
        <p:grpSpPr>
          <a:xfrm>
            <a:off x="556135" y="4807321"/>
            <a:ext cx="1090551" cy="261129"/>
            <a:chOff x="5848373" y="5871612"/>
            <a:chExt cx="1156827" cy="276999"/>
          </a:xfrm>
        </p:grpSpPr>
        <p:cxnSp>
          <p:nvCxnSpPr>
            <p:cNvPr id="74" name="Straight Connector 73"/>
            <p:cNvCxnSpPr/>
            <p:nvPr/>
          </p:nvCxnSpPr>
          <p:spPr>
            <a:xfrm>
              <a:off x="5848373" y="6017568"/>
              <a:ext cx="363525" cy="0"/>
            </a:xfrm>
            <a:prstGeom prst="line">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232231" y="5871612"/>
              <a:ext cx="772969" cy="276999"/>
            </a:xfrm>
            <a:prstGeom prst="rect">
              <a:avLst/>
            </a:prstGeom>
            <a:noFill/>
          </p:spPr>
          <p:txBody>
            <a:bodyPr wrap="none" rtlCol="0">
              <a:spAutoFit/>
            </a:bodyPr>
            <a:lstStyle/>
            <a:p>
              <a:r>
                <a:rPr lang="en-GB" sz="1100" dirty="0"/>
                <a:t>Leads to</a:t>
              </a:r>
            </a:p>
          </p:txBody>
        </p:sp>
      </p:grpSp>
      <p:grpSp>
        <p:nvGrpSpPr>
          <p:cNvPr id="76" name="Group 75"/>
          <p:cNvGrpSpPr/>
          <p:nvPr/>
        </p:nvGrpSpPr>
        <p:grpSpPr>
          <a:xfrm>
            <a:off x="447541" y="4413869"/>
            <a:ext cx="1963792" cy="268607"/>
            <a:chOff x="7123561" y="4496798"/>
            <a:chExt cx="2083138" cy="284931"/>
          </a:xfrm>
        </p:grpSpPr>
        <p:sp>
          <p:nvSpPr>
            <p:cNvPr id="77" name="Diamond 76"/>
            <p:cNvSpPr>
              <a:spLocks noChangeAspect="1"/>
            </p:cNvSpPr>
            <p:nvPr/>
          </p:nvSpPr>
          <p:spPr>
            <a:xfrm>
              <a:off x="7123561" y="4496798"/>
              <a:ext cx="543751" cy="256438"/>
            </a:xfrm>
            <a:prstGeom prst="diamon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78" name="TextBox 77"/>
            <p:cNvSpPr txBox="1"/>
            <p:nvPr/>
          </p:nvSpPr>
          <p:spPr>
            <a:xfrm>
              <a:off x="7622611" y="4504730"/>
              <a:ext cx="1584088" cy="276999"/>
            </a:xfrm>
            <a:prstGeom prst="rect">
              <a:avLst/>
            </a:prstGeom>
            <a:noFill/>
          </p:spPr>
          <p:txBody>
            <a:bodyPr wrap="none" rtlCol="0">
              <a:spAutoFit/>
            </a:bodyPr>
            <a:lstStyle/>
            <a:p>
              <a:r>
                <a:rPr lang="en-GB" sz="1100" dirty="0"/>
                <a:t>Therapeutic strategy</a:t>
              </a:r>
            </a:p>
          </p:txBody>
        </p:sp>
      </p:grpSp>
      <p:grpSp>
        <p:nvGrpSpPr>
          <p:cNvPr id="81" name="Group 33"/>
          <p:cNvGrpSpPr/>
          <p:nvPr/>
        </p:nvGrpSpPr>
        <p:grpSpPr>
          <a:xfrm>
            <a:off x="532043" y="3904133"/>
            <a:ext cx="1693461" cy="261129"/>
            <a:chOff x="7055203" y="4048222"/>
            <a:chExt cx="1796378" cy="276999"/>
          </a:xfrm>
        </p:grpSpPr>
        <p:sp>
          <p:nvSpPr>
            <p:cNvPr id="82" name="TextBox 81"/>
            <p:cNvSpPr txBox="1"/>
            <p:nvPr/>
          </p:nvSpPr>
          <p:spPr>
            <a:xfrm>
              <a:off x="7466265" y="4048222"/>
              <a:ext cx="1385316" cy="276999"/>
            </a:xfrm>
            <a:prstGeom prst="rect">
              <a:avLst/>
            </a:prstGeom>
            <a:noFill/>
          </p:spPr>
          <p:txBody>
            <a:bodyPr wrap="none" rtlCol="0">
              <a:spAutoFit/>
            </a:bodyPr>
            <a:lstStyle/>
            <a:p>
              <a:r>
                <a:rPr lang="en-GB" sz="1100" dirty="0"/>
                <a:t>Recommendation</a:t>
              </a:r>
            </a:p>
          </p:txBody>
        </p:sp>
        <p:sp>
          <p:nvSpPr>
            <p:cNvPr id="83" name="Rounded Rectangle 82"/>
            <p:cNvSpPr/>
            <p:nvPr/>
          </p:nvSpPr>
          <p:spPr>
            <a:xfrm>
              <a:off x="7055203" y="4055738"/>
              <a:ext cx="428892" cy="2657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pic>
        <p:nvPicPr>
          <p:cNvPr id="41" name="Picture 2" descr="Z:\POLICY\MS\OHPF Multi-sponsor\OHPF012 medical education\Production\icons\OHPF012_Three icons_Robust Evid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907" y="-14588"/>
            <a:ext cx="1357616" cy="135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67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Three key recommendations for change</a:t>
            </a:r>
          </a:p>
        </p:txBody>
      </p:sp>
      <p:sp>
        <p:nvSpPr>
          <p:cNvPr id="9" name="Text Placeholder 8"/>
          <p:cNvSpPr>
            <a:spLocks noGrp="1"/>
          </p:cNvSpPr>
          <p:nvPr>
            <p:ph type="body" sz="quarter" idx="14"/>
          </p:nvPr>
        </p:nvSpPr>
        <p:spPr/>
        <p:txBody>
          <a:bodyPr/>
          <a:lstStyle/>
          <a:p>
            <a:endParaRPr lang="en-GB" dirty="0"/>
          </a:p>
        </p:txBody>
      </p:sp>
      <p:sp>
        <p:nvSpPr>
          <p:cNvPr id="6" name="Rounded Rectangle 5"/>
          <p:cNvSpPr/>
          <p:nvPr/>
        </p:nvSpPr>
        <p:spPr>
          <a:xfrm>
            <a:off x="4552693" y="1459077"/>
            <a:ext cx="3089790" cy="2315688"/>
          </a:xfrm>
          <a:prstGeom prst="roundRect">
            <a:avLst>
              <a:gd name="adj" fmla="val 12280"/>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n w="3175" cmpd="sng">
                  <a:noFill/>
                  <a:prstDash val="solid"/>
                </a:ln>
                <a:solidFill>
                  <a:schemeClr val="bg1"/>
                </a:solidFill>
              </a:rPr>
              <a:t>Maximize lifelong brain health</a:t>
            </a:r>
          </a:p>
        </p:txBody>
      </p:sp>
      <p:sp>
        <p:nvSpPr>
          <p:cNvPr id="2" name="TextBox 1"/>
          <p:cNvSpPr txBox="1"/>
          <p:nvPr/>
        </p:nvSpPr>
        <p:spPr>
          <a:xfrm>
            <a:off x="782122" y="3922869"/>
            <a:ext cx="3913877" cy="830997"/>
          </a:xfrm>
          <a:prstGeom prst="rect">
            <a:avLst/>
          </a:prstGeom>
          <a:noFill/>
        </p:spPr>
        <p:txBody>
          <a:bodyPr wrap="square" rtlCol="0">
            <a:spAutoFit/>
          </a:bodyPr>
          <a:lstStyle/>
          <a:p>
            <a:pPr algn="ctr"/>
            <a:r>
              <a:rPr lang="en-GB" sz="2400" b="1" dirty="0"/>
              <a:t>1. Minimize delays in diagnosis and treatment</a:t>
            </a:r>
            <a:endParaRPr lang="en-GB" sz="2400" dirty="0"/>
          </a:p>
        </p:txBody>
      </p:sp>
      <p:sp>
        <p:nvSpPr>
          <p:cNvPr id="3" name="TextBox 2"/>
          <p:cNvSpPr txBox="1"/>
          <p:nvPr/>
        </p:nvSpPr>
        <p:spPr>
          <a:xfrm>
            <a:off x="7636554" y="3924002"/>
            <a:ext cx="3713595" cy="1200329"/>
          </a:xfrm>
          <a:prstGeom prst="rect">
            <a:avLst/>
          </a:prstGeom>
          <a:noFill/>
        </p:spPr>
        <p:txBody>
          <a:bodyPr wrap="square" rtlCol="0">
            <a:spAutoFit/>
          </a:bodyPr>
          <a:lstStyle/>
          <a:p>
            <a:pPr marL="0" lvl="1" algn="ctr"/>
            <a:r>
              <a:rPr lang="en-GB" sz="2400" b="1" dirty="0"/>
              <a:t>2. Monitor disease activity and treat </a:t>
            </a:r>
            <a:br>
              <a:rPr lang="en-GB" sz="2400" b="1" dirty="0"/>
            </a:br>
            <a:r>
              <a:rPr lang="en-GB" sz="2400" b="1" dirty="0"/>
              <a:t>to a target</a:t>
            </a:r>
            <a:endParaRPr lang="en-US" dirty="0"/>
          </a:p>
        </p:txBody>
      </p:sp>
      <p:sp>
        <p:nvSpPr>
          <p:cNvPr id="4" name="TextBox 3"/>
          <p:cNvSpPr txBox="1"/>
          <p:nvPr/>
        </p:nvSpPr>
        <p:spPr>
          <a:xfrm>
            <a:off x="3040048" y="6396337"/>
            <a:ext cx="5553123" cy="461665"/>
          </a:xfrm>
          <a:prstGeom prst="rect">
            <a:avLst/>
          </a:prstGeom>
          <a:noFill/>
        </p:spPr>
        <p:txBody>
          <a:bodyPr wrap="none" rtlCol="0">
            <a:spAutoFit/>
          </a:bodyPr>
          <a:lstStyle/>
          <a:p>
            <a:pPr marL="0" lvl="1"/>
            <a:r>
              <a:rPr lang="en-GB" sz="2400" b="1" dirty="0"/>
              <a:t>3. Generate and use robust evidence</a:t>
            </a:r>
            <a:endParaRPr lang="en-GB" sz="2400" dirty="0"/>
          </a:p>
        </p:txBody>
      </p:sp>
      <p:sp>
        <p:nvSpPr>
          <p:cNvPr id="20" name="Right Arrow 19"/>
          <p:cNvSpPr/>
          <p:nvPr/>
        </p:nvSpPr>
        <p:spPr>
          <a:xfrm rot="5400000" flipH="1">
            <a:off x="5719387" y="3903013"/>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088" y="1617950"/>
            <a:ext cx="2307600" cy="2307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334" y="1602760"/>
            <a:ext cx="2307600" cy="2307600"/>
          </a:xfrm>
          <a:prstGeom prst="rect">
            <a:avLst/>
          </a:prstGeom>
        </p:spPr>
      </p:pic>
      <p:sp>
        <p:nvSpPr>
          <p:cNvPr id="21" name="Right Arrow 20"/>
          <p:cNvSpPr/>
          <p:nvPr/>
        </p:nvSpPr>
        <p:spPr>
          <a:xfrm rot="10800000" flipH="1">
            <a:off x="3728782"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Right Arrow 21"/>
          <p:cNvSpPr/>
          <p:nvPr/>
        </p:nvSpPr>
        <p:spPr>
          <a:xfrm flipH="1">
            <a:off x="7721067" y="2443739"/>
            <a:ext cx="756401" cy="62564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5123" name="Picture 3" descr="Z:\POLICY\MS\OHPF Multi-sponsor\OHPF012 medical education\Production\icons\OHPF012_Three icons_Robust Evid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988" y="4338367"/>
            <a:ext cx="2606025" cy="260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67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766" y="6242530"/>
            <a:ext cx="1545668" cy="2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30447" y="2479019"/>
            <a:ext cx="11318440" cy="160043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400" dirty="0">
                <a:solidFill>
                  <a:schemeClr val="tx2"/>
                </a:solidFill>
              </a:rPr>
              <a:t>Our vision is to create a better future for </a:t>
            </a:r>
            <a:br>
              <a:rPr lang="en-GB" sz="4400" dirty="0">
                <a:solidFill>
                  <a:schemeClr val="tx2"/>
                </a:solidFill>
              </a:rPr>
            </a:br>
            <a:r>
              <a:rPr lang="en-GB" sz="4400" dirty="0">
                <a:solidFill>
                  <a:schemeClr val="tx2"/>
                </a:solidFill>
              </a:rPr>
              <a:t>people with MS and their families</a:t>
            </a:r>
          </a:p>
        </p:txBody>
      </p:sp>
      <p:sp>
        <p:nvSpPr>
          <p:cNvPr id="11" name="Rectangle 10"/>
          <p:cNvSpPr/>
          <p:nvPr/>
        </p:nvSpPr>
        <p:spPr>
          <a:xfrm>
            <a:off x="510496" y="4302215"/>
            <a:ext cx="11287627" cy="1046440"/>
          </a:xfrm>
          <a:prstGeom prst="rect">
            <a:avLst/>
          </a:prstGeom>
        </p:spPr>
        <p:txBody>
          <a:bodyPr wrap="square">
            <a:spAutoFit/>
          </a:bodyPr>
          <a:lstStyle/>
          <a:p>
            <a:pPr algn="ctr"/>
            <a:r>
              <a:rPr lang="en-GB" sz="2400" dirty="0"/>
              <a:t>Your voice will help to drive this change</a:t>
            </a:r>
          </a:p>
          <a:p>
            <a:pPr algn="ctr"/>
            <a:endParaRPr lang="en-GB" dirty="0"/>
          </a:p>
          <a:p>
            <a:pPr algn="ctr"/>
            <a:r>
              <a:rPr lang="en-GB" sz="2000" dirty="0"/>
              <a:t>Commit to supporting the MS Brain Health recommendations at </a:t>
            </a:r>
            <a:r>
              <a:rPr lang="en-GB" sz="2000" b="1" dirty="0"/>
              <a:t>www.msbrainhealth.org</a:t>
            </a:r>
          </a:p>
        </p:txBody>
      </p:sp>
      <p:pic>
        <p:nvPicPr>
          <p:cNvPr id="9" name="Picture 2" descr="Z:\POLICY\MS\OHPF Multi-sponsor\OHPF004 ECTRIMS or other scientific sympo\Manuscript\Symposium presentations\Gavin Giovannoni\SLide sources\BH_logo_tag_l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284" y="159072"/>
            <a:ext cx="5379352" cy="2017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1812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8"/>
          <p:cNvSpPr txBox="1">
            <a:spLocks noGrp="1"/>
          </p:cNvSpPr>
          <p:nvPr>
            <p:ph type="sldNum" sz="quarter" idx="2"/>
          </p:nvPr>
        </p:nvSpPr>
        <p:spPr>
          <a:xfrm>
            <a:off x="12029873" y="6585822"/>
            <a:ext cx="175839" cy="27918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rgbClr val="346B2D"/>
                </a:solidFill>
              </a:rPr>
              <a:pPr/>
              <a:t>4</a:t>
            </a:fld>
            <a:endParaRPr>
              <a:solidFill>
                <a:srgbClr val="346B2D"/>
              </a:solidFill>
            </a:endParaRPr>
          </a:p>
        </p:txBody>
      </p:sp>
      <p:sp>
        <p:nvSpPr>
          <p:cNvPr id="153" name="Title 1"/>
          <p:cNvSpPr txBox="1">
            <a:spLocks noGrp="1"/>
          </p:cNvSpPr>
          <p:nvPr>
            <p:ph type="title"/>
          </p:nvPr>
        </p:nvSpPr>
        <p:spPr>
          <a:xfrm>
            <a:off x="0" y="-1"/>
            <a:ext cx="11310547" cy="1335602"/>
          </a:xfrm>
          <a:prstGeom prst="rect">
            <a:avLst/>
          </a:prstGeom>
        </p:spPr>
        <p:txBody>
          <a:bodyPr/>
          <a:lstStyle/>
          <a:p>
            <a:r>
              <a:rPr lang="en-GB" dirty="0"/>
              <a:t>Report endorsed by professional societies and </a:t>
            </a:r>
            <a:br>
              <a:rPr lang="en-GB" dirty="0"/>
            </a:br>
            <a:r>
              <a:rPr lang="en-GB" dirty="0"/>
              <a:t>advocacy groups</a:t>
            </a:r>
            <a:endParaRPr dirty="0"/>
          </a:p>
        </p:txBody>
      </p:sp>
      <p:sp>
        <p:nvSpPr>
          <p:cNvPr id="3" name="Text Placeholder 2"/>
          <p:cNvSpPr>
            <a:spLocks noGrp="1"/>
          </p:cNvSpPr>
          <p:nvPr>
            <p:ph type="body" sz="quarter" idx="1"/>
          </p:nvPr>
        </p:nvSpPr>
        <p:spPr/>
        <p:txBody>
          <a:bodyPr/>
          <a:lstStyle/>
          <a:p>
            <a:r>
              <a:rPr lang="en-GB" dirty="0"/>
              <a:t>Updated 22 August 2018. Endorsements received since this date can be found at www.msbrainhealth.org.</a:t>
            </a:r>
          </a:p>
        </p:txBody>
      </p:sp>
      <p:graphicFrame>
        <p:nvGraphicFramePr>
          <p:cNvPr id="55" name="Table 54">
            <a:extLst>
              <a:ext uri="{FF2B5EF4-FFF2-40B4-BE49-F238E27FC236}">
                <a16:creationId xmlns:a16="http://schemas.microsoft.com/office/drawing/2014/main" id="{388387B1-216C-4FCE-80FC-BF5E7082BCC2}"/>
              </a:ext>
            </a:extLst>
          </p:cNvPr>
          <p:cNvGraphicFramePr>
            <a:graphicFrameLocks noGrp="1"/>
          </p:cNvGraphicFramePr>
          <p:nvPr>
            <p:extLst>
              <p:ext uri="{D42A27DB-BD31-4B8C-83A1-F6EECF244321}">
                <p14:modId xmlns:p14="http://schemas.microsoft.com/office/powerpoint/2010/main" val="3970590614"/>
              </p:ext>
            </p:extLst>
          </p:nvPr>
        </p:nvGraphicFramePr>
        <p:xfrm>
          <a:off x="407474" y="1484784"/>
          <a:ext cx="11452256" cy="4968552"/>
        </p:xfrm>
        <a:graphic>
          <a:graphicData uri="http://schemas.openxmlformats.org/drawingml/2006/table">
            <a:tbl>
              <a:tblPr firstRow="1" bandRow="1">
                <a:tableStyleId>{5940675A-B579-460E-94D1-54222C63F5DA}</a:tableStyleId>
              </a:tblPr>
              <a:tblGrid>
                <a:gridCol w="1431532">
                  <a:extLst>
                    <a:ext uri="{9D8B030D-6E8A-4147-A177-3AD203B41FA5}">
                      <a16:colId xmlns:a16="http://schemas.microsoft.com/office/drawing/2014/main" val="20000"/>
                    </a:ext>
                  </a:extLst>
                </a:gridCol>
                <a:gridCol w="1431532">
                  <a:extLst>
                    <a:ext uri="{9D8B030D-6E8A-4147-A177-3AD203B41FA5}">
                      <a16:colId xmlns:a16="http://schemas.microsoft.com/office/drawing/2014/main" val="20001"/>
                    </a:ext>
                  </a:extLst>
                </a:gridCol>
                <a:gridCol w="1431532">
                  <a:extLst>
                    <a:ext uri="{9D8B030D-6E8A-4147-A177-3AD203B41FA5}">
                      <a16:colId xmlns:a16="http://schemas.microsoft.com/office/drawing/2014/main" val="20002"/>
                    </a:ext>
                  </a:extLst>
                </a:gridCol>
                <a:gridCol w="1431532">
                  <a:extLst>
                    <a:ext uri="{9D8B030D-6E8A-4147-A177-3AD203B41FA5}">
                      <a16:colId xmlns:a16="http://schemas.microsoft.com/office/drawing/2014/main" val="20003"/>
                    </a:ext>
                  </a:extLst>
                </a:gridCol>
                <a:gridCol w="1431532">
                  <a:extLst>
                    <a:ext uri="{9D8B030D-6E8A-4147-A177-3AD203B41FA5}">
                      <a16:colId xmlns:a16="http://schemas.microsoft.com/office/drawing/2014/main" val="20004"/>
                    </a:ext>
                  </a:extLst>
                </a:gridCol>
                <a:gridCol w="1431532">
                  <a:extLst>
                    <a:ext uri="{9D8B030D-6E8A-4147-A177-3AD203B41FA5}">
                      <a16:colId xmlns:a16="http://schemas.microsoft.com/office/drawing/2014/main" val="20005"/>
                    </a:ext>
                  </a:extLst>
                </a:gridCol>
                <a:gridCol w="1431532">
                  <a:extLst>
                    <a:ext uri="{9D8B030D-6E8A-4147-A177-3AD203B41FA5}">
                      <a16:colId xmlns:a16="http://schemas.microsoft.com/office/drawing/2014/main" val="20006"/>
                    </a:ext>
                  </a:extLst>
                </a:gridCol>
                <a:gridCol w="1431532">
                  <a:extLst>
                    <a:ext uri="{9D8B030D-6E8A-4147-A177-3AD203B41FA5}">
                      <a16:colId xmlns:a16="http://schemas.microsoft.com/office/drawing/2014/main" val="20007"/>
                    </a:ext>
                  </a:extLst>
                </a:gridCol>
              </a:tblGrid>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i="1"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8092">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56" name="Picture 3">
            <a:extLst>
              <a:ext uri="{FF2B5EF4-FFF2-40B4-BE49-F238E27FC236}">
                <a16:creationId xmlns:a16="http://schemas.microsoft.com/office/drawing/2014/main" id="{7D88E441-9043-4BA7-ACC7-0EBDD5D3C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61" y="1515779"/>
            <a:ext cx="688072" cy="7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a:extLst>
              <a:ext uri="{FF2B5EF4-FFF2-40B4-BE49-F238E27FC236}">
                <a16:creationId xmlns:a16="http://schemas.microsoft.com/office/drawing/2014/main" id="{F749A4BF-3C40-4279-AF7B-707449860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988" y="1624629"/>
            <a:ext cx="1283431" cy="48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
            <a:extLst>
              <a:ext uri="{FF2B5EF4-FFF2-40B4-BE49-F238E27FC236}">
                <a16:creationId xmlns:a16="http://schemas.microsoft.com/office/drawing/2014/main" id="{13A7AC8E-A337-4BE1-9CD7-947500A46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574" y="1527695"/>
            <a:ext cx="1269195" cy="70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6">
            <a:extLst>
              <a:ext uri="{FF2B5EF4-FFF2-40B4-BE49-F238E27FC236}">
                <a16:creationId xmlns:a16="http://schemas.microsoft.com/office/drawing/2014/main" id="{17684FB8-0B1A-47F1-9B75-B003A4EFA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626" y="1528928"/>
            <a:ext cx="1062203" cy="7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7">
            <a:extLst>
              <a:ext uri="{FF2B5EF4-FFF2-40B4-BE49-F238E27FC236}">
                <a16:creationId xmlns:a16="http://schemas.microsoft.com/office/drawing/2014/main" id="{0BBB962B-8F4C-4C4D-A4E7-5A2BA99C1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984" y="1493518"/>
            <a:ext cx="1081646" cy="79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8">
            <a:extLst>
              <a:ext uri="{FF2B5EF4-FFF2-40B4-BE49-F238E27FC236}">
                <a16:creationId xmlns:a16="http://schemas.microsoft.com/office/drawing/2014/main" id="{63E5ACB0-0B49-40D5-B622-2B08DFCEE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4785" y="1746800"/>
            <a:ext cx="1201981" cy="2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9">
            <a:extLst>
              <a:ext uri="{FF2B5EF4-FFF2-40B4-BE49-F238E27FC236}">
                <a16:creationId xmlns:a16="http://schemas.microsoft.com/office/drawing/2014/main" id="{5B57C116-A31B-41AB-90E7-21EEA17EB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2921" y="1680010"/>
            <a:ext cx="1152428" cy="36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10">
            <a:extLst>
              <a:ext uri="{FF2B5EF4-FFF2-40B4-BE49-F238E27FC236}">
                <a16:creationId xmlns:a16="http://schemas.microsoft.com/office/drawing/2014/main" id="{DC1E6270-071D-4FC2-8AC3-248916D206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31503" y="1564781"/>
            <a:ext cx="995308" cy="5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11">
            <a:extLst>
              <a:ext uri="{FF2B5EF4-FFF2-40B4-BE49-F238E27FC236}">
                <a16:creationId xmlns:a16="http://schemas.microsoft.com/office/drawing/2014/main" id="{8F34DD22-92C5-4D58-B488-74DCEBE193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854" y="2449312"/>
            <a:ext cx="781574" cy="5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12">
            <a:extLst>
              <a:ext uri="{FF2B5EF4-FFF2-40B4-BE49-F238E27FC236}">
                <a16:creationId xmlns:a16="http://schemas.microsoft.com/office/drawing/2014/main" id="{BC781070-08D8-45FC-8D86-5C105282F5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3922" y="2395430"/>
            <a:ext cx="648998" cy="64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3">
            <a:extLst>
              <a:ext uri="{FF2B5EF4-FFF2-40B4-BE49-F238E27FC236}">
                <a16:creationId xmlns:a16="http://schemas.microsoft.com/office/drawing/2014/main" id="{127C25F3-28CE-4860-AC0A-94FC89BB87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8234" y="2498538"/>
            <a:ext cx="1185109" cy="4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4">
            <a:extLst>
              <a:ext uri="{FF2B5EF4-FFF2-40B4-BE49-F238E27FC236}">
                <a16:creationId xmlns:a16="http://schemas.microsoft.com/office/drawing/2014/main" id="{5D5A2259-4869-4391-B4A6-907F228C73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6474" y="2394515"/>
            <a:ext cx="677527" cy="7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5">
            <a:extLst>
              <a:ext uri="{FF2B5EF4-FFF2-40B4-BE49-F238E27FC236}">
                <a16:creationId xmlns:a16="http://schemas.microsoft.com/office/drawing/2014/main" id="{8C48EF05-04A3-4776-AE7F-C8EBEB08BD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5473" y="2473774"/>
            <a:ext cx="1300294" cy="4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6">
            <a:extLst>
              <a:ext uri="{FF2B5EF4-FFF2-40B4-BE49-F238E27FC236}">
                <a16:creationId xmlns:a16="http://schemas.microsoft.com/office/drawing/2014/main" id="{A9842651-8284-428E-A3EB-4B5587574E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63894" y="2354243"/>
            <a:ext cx="448627" cy="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17">
            <a:extLst>
              <a:ext uri="{FF2B5EF4-FFF2-40B4-BE49-F238E27FC236}">
                <a16:creationId xmlns:a16="http://schemas.microsoft.com/office/drawing/2014/main" id="{597DDAC8-66FE-4C6F-A92F-B878D3D0B33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83833" y="2423284"/>
            <a:ext cx="1347775" cy="59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8">
            <a:extLst>
              <a:ext uri="{FF2B5EF4-FFF2-40B4-BE49-F238E27FC236}">
                <a16:creationId xmlns:a16="http://schemas.microsoft.com/office/drawing/2014/main" id="{603066D2-E628-46C2-A1A1-A753443261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3550" y="3421605"/>
            <a:ext cx="1246088" cy="23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9">
            <a:extLst>
              <a:ext uri="{FF2B5EF4-FFF2-40B4-BE49-F238E27FC236}">
                <a16:creationId xmlns:a16="http://schemas.microsoft.com/office/drawing/2014/main" id="{2A760821-1E37-4EDD-B356-E62AAB2947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96719" y="3290787"/>
            <a:ext cx="1292686" cy="43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0">
            <a:extLst>
              <a:ext uri="{FF2B5EF4-FFF2-40B4-BE49-F238E27FC236}">
                <a16:creationId xmlns:a16="http://schemas.microsoft.com/office/drawing/2014/main" id="{37561C47-A6CA-416D-9B39-6266B8322F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83792" y="3296149"/>
            <a:ext cx="1237985" cy="49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1">
            <a:extLst>
              <a:ext uri="{FF2B5EF4-FFF2-40B4-BE49-F238E27FC236}">
                <a16:creationId xmlns:a16="http://schemas.microsoft.com/office/drawing/2014/main" id="{7C0C2EA3-A40A-460D-A5E8-E1911219A38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66021" y="3218997"/>
            <a:ext cx="950547" cy="6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2">
            <a:extLst>
              <a:ext uri="{FF2B5EF4-FFF2-40B4-BE49-F238E27FC236}">
                <a16:creationId xmlns:a16="http://schemas.microsoft.com/office/drawing/2014/main" id="{0AB852E7-F0EC-4FD3-A10D-31E3E9AEDBD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72337" y="3226382"/>
            <a:ext cx="631269" cy="66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3">
            <a:extLst>
              <a:ext uri="{FF2B5EF4-FFF2-40B4-BE49-F238E27FC236}">
                <a16:creationId xmlns:a16="http://schemas.microsoft.com/office/drawing/2014/main" id="{DA6403A1-D407-4C23-8809-9325663118C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341422" y="3211628"/>
            <a:ext cx="746183" cy="65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4">
            <a:extLst>
              <a:ext uri="{FF2B5EF4-FFF2-40B4-BE49-F238E27FC236}">
                <a16:creationId xmlns:a16="http://schemas.microsoft.com/office/drawing/2014/main" id="{6E911015-E051-40FE-A42A-DF6D9C30771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549834" y="3242079"/>
            <a:ext cx="1146599" cy="5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5">
            <a:extLst>
              <a:ext uri="{FF2B5EF4-FFF2-40B4-BE49-F238E27FC236}">
                <a16:creationId xmlns:a16="http://schemas.microsoft.com/office/drawing/2014/main" id="{AD33EEA6-3519-4757-88CB-ED1643486E9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3156" y="4134511"/>
            <a:ext cx="1212239" cy="49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6">
            <a:extLst>
              <a:ext uri="{FF2B5EF4-FFF2-40B4-BE49-F238E27FC236}">
                <a16:creationId xmlns:a16="http://schemas.microsoft.com/office/drawing/2014/main" id="{31A2233E-5B49-4C9F-BCC7-2675DA71698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56504" y="4075051"/>
            <a:ext cx="1138247" cy="63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7">
            <a:extLst>
              <a:ext uri="{FF2B5EF4-FFF2-40B4-BE49-F238E27FC236}">
                <a16:creationId xmlns:a16="http://schemas.microsoft.com/office/drawing/2014/main" id="{930EEA97-A34B-48B3-9AA5-B34A60DAF64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26864" y="4230177"/>
            <a:ext cx="1264178" cy="30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8">
            <a:extLst>
              <a:ext uri="{FF2B5EF4-FFF2-40B4-BE49-F238E27FC236}">
                <a16:creationId xmlns:a16="http://schemas.microsoft.com/office/drawing/2014/main" id="{AD8D8328-7809-4BC8-88EA-8D265C65644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77010" y="4051650"/>
            <a:ext cx="625800" cy="71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9">
            <a:extLst>
              <a:ext uri="{FF2B5EF4-FFF2-40B4-BE49-F238E27FC236}">
                <a16:creationId xmlns:a16="http://schemas.microsoft.com/office/drawing/2014/main" id="{C18214F7-F8A8-49A4-960B-0F6B3E20E4D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77871" y="4066164"/>
            <a:ext cx="961134" cy="5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0">
            <a:extLst>
              <a:ext uri="{FF2B5EF4-FFF2-40B4-BE49-F238E27FC236}">
                <a16:creationId xmlns:a16="http://schemas.microsoft.com/office/drawing/2014/main" id="{2A0A0EC0-CC8D-4A5A-A214-574653BA658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980942" y="4056475"/>
            <a:ext cx="578919" cy="61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1">
            <a:extLst>
              <a:ext uri="{FF2B5EF4-FFF2-40B4-BE49-F238E27FC236}">
                <a16:creationId xmlns:a16="http://schemas.microsoft.com/office/drawing/2014/main" id="{96254F10-464A-41A1-AF3C-CC8AB24D669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129573" y="4101535"/>
            <a:ext cx="1225665" cy="57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2">
            <a:extLst>
              <a:ext uri="{FF2B5EF4-FFF2-40B4-BE49-F238E27FC236}">
                <a16:creationId xmlns:a16="http://schemas.microsoft.com/office/drawing/2014/main" id="{9E3CED4C-0A09-46A8-AFFF-4FB1AA09BB4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569126" y="4189491"/>
            <a:ext cx="1191505" cy="3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33">
            <a:extLst>
              <a:ext uri="{FF2B5EF4-FFF2-40B4-BE49-F238E27FC236}">
                <a16:creationId xmlns:a16="http://schemas.microsoft.com/office/drawing/2014/main" id="{3185C9EC-1AD6-4921-A2A3-3D533B2A456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1383" y="4883447"/>
            <a:ext cx="1052786" cy="69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4">
            <a:extLst>
              <a:ext uri="{FF2B5EF4-FFF2-40B4-BE49-F238E27FC236}">
                <a16:creationId xmlns:a16="http://schemas.microsoft.com/office/drawing/2014/main" id="{D460DBEE-FD35-4C39-B6E1-E57B09B483D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78254" y="4964572"/>
            <a:ext cx="1036183" cy="4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5">
            <a:extLst>
              <a:ext uri="{FF2B5EF4-FFF2-40B4-BE49-F238E27FC236}">
                <a16:creationId xmlns:a16="http://schemas.microsoft.com/office/drawing/2014/main" id="{630F21C9-E89F-427A-907E-085DA5605822}"/>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76548" y="4872684"/>
            <a:ext cx="636030" cy="63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6">
            <a:extLst>
              <a:ext uri="{FF2B5EF4-FFF2-40B4-BE49-F238E27FC236}">
                <a16:creationId xmlns:a16="http://schemas.microsoft.com/office/drawing/2014/main" id="{45AF2A1D-0031-4C19-8CDD-619253835FF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911545" y="4944438"/>
            <a:ext cx="915684" cy="5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37">
            <a:extLst>
              <a:ext uri="{FF2B5EF4-FFF2-40B4-BE49-F238E27FC236}">
                <a16:creationId xmlns:a16="http://schemas.microsoft.com/office/drawing/2014/main" id="{BD74B81D-9487-4F64-BBD9-FA527FB87F7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454143" y="4875648"/>
            <a:ext cx="765820" cy="63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38">
            <a:extLst>
              <a:ext uri="{FF2B5EF4-FFF2-40B4-BE49-F238E27FC236}">
                <a16:creationId xmlns:a16="http://schemas.microsoft.com/office/drawing/2014/main" id="{FEDB203A-6920-4C11-B776-D7FD3EFC05C2}"/>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682074" y="5029129"/>
            <a:ext cx="1267217" cy="32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39">
            <a:extLst>
              <a:ext uri="{FF2B5EF4-FFF2-40B4-BE49-F238E27FC236}">
                <a16:creationId xmlns:a16="http://schemas.microsoft.com/office/drawing/2014/main" id="{245BADC2-EC69-4691-9D33-560D076360C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124605" y="5087050"/>
            <a:ext cx="1222458" cy="21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0">
            <a:extLst>
              <a:ext uri="{FF2B5EF4-FFF2-40B4-BE49-F238E27FC236}">
                <a16:creationId xmlns:a16="http://schemas.microsoft.com/office/drawing/2014/main" id="{5D42505F-831A-49B7-8249-D5D7A91F637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529353" y="4967785"/>
            <a:ext cx="1231278" cy="4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1">
            <a:extLst>
              <a:ext uri="{FF2B5EF4-FFF2-40B4-BE49-F238E27FC236}">
                <a16:creationId xmlns:a16="http://schemas.microsoft.com/office/drawing/2014/main" id="{86CAD369-42CD-4759-9DBB-47FFF107253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02631" y="5732359"/>
            <a:ext cx="397006" cy="58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2">
            <a:extLst>
              <a:ext uri="{FF2B5EF4-FFF2-40B4-BE49-F238E27FC236}">
                <a16:creationId xmlns:a16="http://schemas.microsoft.com/office/drawing/2014/main" id="{7B0A4F04-14B5-4783-B4D3-41044704D89B}"/>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61851" y="5883950"/>
            <a:ext cx="1327554" cy="2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43">
            <a:extLst>
              <a:ext uri="{FF2B5EF4-FFF2-40B4-BE49-F238E27FC236}">
                <a16:creationId xmlns:a16="http://schemas.microsoft.com/office/drawing/2014/main" id="{23E8B2D7-79EF-40E5-B3B3-7B3BC3F40F78}"/>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335203" y="5834880"/>
            <a:ext cx="1265153" cy="35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44">
            <a:extLst>
              <a:ext uri="{FF2B5EF4-FFF2-40B4-BE49-F238E27FC236}">
                <a16:creationId xmlns:a16="http://schemas.microsoft.com/office/drawing/2014/main" id="{04CBEA34-2A59-45CC-B2F1-59BA45EF9C66}"/>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90584" y="5886934"/>
            <a:ext cx="1188739" cy="27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5">
            <a:extLst>
              <a:ext uri="{FF2B5EF4-FFF2-40B4-BE49-F238E27FC236}">
                <a16:creationId xmlns:a16="http://schemas.microsoft.com/office/drawing/2014/main" id="{AF99E1F0-9E80-445C-9E9C-E2DC7A64AEC7}"/>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242517" y="5828882"/>
            <a:ext cx="1238498" cy="3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46">
            <a:extLst>
              <a:ext uri="{FF2B5EF4-FFF2-40B4-BE49-F238E27FC236}">
                <a16:creationId xmlns:a16="http://schemas.microsoft.com/office/drawing/2014/main" id="{BE214EE4-88FA-4B1A-A96A-CC019DA8946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700797" y="5840983"/>
            <a:ext cx="1134340" cy="3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47">
            <a:extLst>
              <a:ext uri="{FF2B5EF4-FFF2-40B4-BE49-F238E27FC236}">
                <a16:creationId xmlns:a16="http://schemas.microsoft.com/office/drawing/2014/main" id="{BB7F6113-041C-464E-9066-D3B47FADE10F}"/>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046050" y="5854913"/>
            <a:ext cx="1288778" cy="3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48">
            <a:extLst>
              <a:ext uri="{FF2B5EF4-FFF2-40B4-BE49-F238E27FC236}">
                <a16:creationId xmlns:a16="http://schemas.microsoft.com/office/drawing/2014/main" id="{F9B2B764-78BB-47A1-A87F-F862294BC944}"/>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0619496" y="5845326"/>
            <a:ext cx="1041142" cy="38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101">
            <a:extLst>
              <a:ext uri="{FF2B5EF4-FFF2-40B4-BE49-F238E27FC236}">
                <a16:creationId xmlns:a16="http://schemas.microsoft.com/office/drawing/2014/main" id="{1F97EC8B-10E9-4C5B-9E69-148022494E0D}"/>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458360" y="2417619"/>
            <a:ext cx="950547" cy="600149"/>
          </a:xfrm>
          <a:prstGeom prst="rect">
            <a:avLst/>
          </a:prstGeom>
        </p:spPr>
      </p:pic>
      <p:pic>
        <p:nvPicPr>
          <p:cNvPr id="103" name="Picture 102">
            <a:extLst>
              <a:ext uri="{FF2B5EF4-FFF2-40B4-BE49-F238E27FC236}">
                <a16:creationId xmlns:a16="http://schemas.microsoft.com/office/drawing/2014/main" id="{6345A068-A7A1-4213-849E-E08036774048}"/>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015211" y="3209655"/>
            <a:ext cx="746464" cy="746464"/>
          </a:xfrm>
          <a:prstGeom prst="rect">
            <a:avLst/>
          </a:prstGeom>
        </p:spPr>
      </p:pic>
      <p:pic>
        <p:nvPicPr>
          <p:cNvPr id="104" name="Picture 103">
            <a:extLst>
              <a:ext uri="{FF2B5EF4-FFF2-40B4-BE49-F238E27FC236}">
                <a16:creationId xmlns:a16="http://schemas.microsoft.com/office/drawing/2014/main" id="{6100180E-025B-4119-BB9F-5C6BD9493DD3}"/>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251924" y="1529096"/>
            <a:ext cx="950547" cy="727919"/>
          </a:xfrm>
          <a:prstGeom prst="rect">
            <a:avLst/>
          </a:prstGeom>
        </p:spPr>
      </p:pic>
    </p:spTree>
    <p:extLst>
      <p:ext uri="{BB962C8B-B14F-4D97-AF65-F5344CB8AC3E}">
        <p14:creationId xmlns:p14="http://schemas.microsoft.com/office/powerpoint/2010/main" val="34171368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GB" dirty="0"/>
          </a:p>
        </p:txBody>
      </p:sp>
      <p:sp>
        <p:nvSpPr>
          <p:cNvPr id="5" name="Title 4"/>
          <p:cNvSpPr>
            <a:spLocks noGrp="1"/>
          </p:cNvSpPr>
          <p:nvPr>
            <p:ph type="title"/>
          </p:nvPr>
        </p:nvSpPr>
        <p:spPr/>
        <p:txBody>
          <a:bodyPr/>
          <a:lstStyle/>
          <a:p>
            <a:r>
              <a:rPr lang="en-GB" dirty="0"/>
              <a:t>The brain health perspective on MS</a:t>
            </a:r>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9811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brain health perspective on MS shows that </a:t>
            </a:r>
            <a:br>
              <a:rPr lang="en-GB" dirty="0"/>
            </a:br>
            <a:r>
              <a:rPr lang="en-GB" dirty="0"/>
              <a:t>time matters</a:t>
            </a:r>
          </a:p>
        </p:txBody>
      </p:sp>
      <p:sp>
        <p:nvSpPr>
          <p:cNvPr id="6" name="Text Placeholder 5"/>
          <p:cNvSpPr>
            <a:spLocks noGrp="1"/>
          </p:cNvSpPr>
          <p:nvPr>
            <p:ph type="body" sz="quarter" idx="14"/>
          </p:nvPr>
        </p:nvSpPr>
        <p:spPr/>
        <p:txBody>
          <a:bodyPr/>
          <a:lstStyle/>
          <a:p>
            <a:endParaRPr lang="en-GB" dirty="0"/>
          </a:p>
        </p:txBody>
      </p:sp>
      <p:sp>
        <p:nvSpPr>
          <p:cNvPr id="43" name="Rounded Rectangle 42"/>
          <p:cNvSpPr/>
          <p:nvPr/>
        </p:nvSpPr>
        <p:spPr>
          <a:xfrm>
            <a:off x="1520957" y="4139056"/>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Cognitive impairment has practical implications</a:t>
            </a:r>
          </a:p>
        </p:txBody>
      </p:sp>
      <p:sp>
        <p:nvSpPr>
          <p:cNvPr id="16" name="Rounded Rectangle 15"/>
          <p:cNvSpPr/>
          <p:nvPr/>
        </p:nvSpPr>
        <p:spPr>
          <a:xfrm>
            <a:off x="143269" y="1553034"/>
            <a:ext cx="9798824" cy="113791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indent="-457200">
              <a:lnSpc>
                <a:spcPct val="120000"/>
              </a:lnSpc>
            </a:pPr>
            <a:r>
              <a:rPr lang="en-GB" sz="2800" dirty="0">
                <a:solidFill>
                  <a:schemeClr val="tx1"/>
                </a:solidFill>
              </a:rPr>
              <a:t>Disease activity can persist even if symptoms are absent</a:t>
            </a:r>
            <a:endParaRPr lang="en-GB" sz="2800" baseline="30000" dirty="0">
              <a:solidFill>
                <a:schemeClr val="tx1"/>
              </a:solidFill>
            </a:endParaRPr>
          </a:p>
        </p:txBody>
      </p:sp>
      <p:sp>
        <p:nvSpPr>
          <p:cNvPr id="41" name="Rounded Rectangle 40"/>
          <p:cNvSpPr/>
          <p:nvPr/>
        </p:nvSpPr>
        <p:spPr>
          <a:xfrm>
            <a:off x="832112" y="2846921"/>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dirty="0">
                <a:solidFill>
                  <a:schemeClr val="tx1"/>
                </a:solidFill>
              </a:rPr>
              <a:t>Neurological reserve must be preserved</a:t>
            </a:r>
          </a:p>
        </p:txBody>
      </p:sp>
      <p:sp>
        <p:nvSpPr>
          <p:cNvPr id="45" name="Rounded Rectangle 44"/>
          <p:cNvSpPr/>
          <p:nvPr/>
        </p:nvSpPr>
        <p:spPr>
          <a:xfrm>
            <a:off x="2209801" y="5432784"/>
            <a:ext cx="9798824" cy="11376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rtlCol="0" anchor="ctr"/>
          <a:lstStyle/>
          <a:p>
            <a:pPr>
              <a:lnSpc>
                <a:spcPct val="120000"/>
              </a:lnSpc>
            </a:pPr>
            <a:r>
              <a:rPr lang="en-GB" sz="2800" spc="-30" dirty="0">
                <a:solidFill>
                  <a:schemeClr val="tx1"/>
                </a:solidFill>
              </a:rPr>
              <a:t>Cognitive impairment predicts physical disability progression</a:t>
            </a:r>
          </a:p>
        </p:txBody>
      </p:sp>
    </p:spTree>
    <p:extLst>
      <p:ext uri="{BB962C8B-B14F-4D97-AF65-F5344CB8AC3E}">
        <p14:creationId xmlns:p14="http://schemas.microsoft.com/office/powerpoint/2010/main" val="39657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Disease activity persists: </a:t>
            </a:r>
            <a:br>
              <a:rPr lang="en-GB" dirty="0"/>
            </a:br>
            <a:r>
              <a:rPr lang="en-GB" dirty="0"/>
              <a:t>damage occurs throughout the CNS</a:t>
            </a:r>
          </a:p>
        </p:txBody>
      </p:sp>
      <p:sp>
        <p:nvSpPr>
          <p:cNvPr id="4" name="Content Placeholder 3"/>
          <p:cNvSpPr>
            <a:spLocks noGrp="1"/>
          </p:cNvSpPr>
          <p:nvPr>
            <p:ph idx="1"/>
          </p:nvPr>
        </p:nvSpPr>
        <p:spPr/>
        <p:txBody>
          <a:bodyPr/>
          <a:lstStyle/>
          <a:p>
            <a:r>
              <a:rPr lang="en-GB" dirty="0"/>
              <a:t>In relapsing MS, the damage to the CNS is no longer considered to consist solely of discrete macroscopic lesions affecting myelin</a:t>
            </a:r>
            <a:r>
              <a:rPr lang="en-GB" baseline="30000" dirty="0"/>
              <a:t>1</a:t>
            </a:r>
          </a:p>
          <a:p>
            <a:pPr lvl="1"/>
            <a:r>
              <a:rPr lang="en-GB" dirty="0"/>
              <a:t>Damage is diffuse and ongoing throughout the disease course</a:t>
            </a:r>
          </a:p>
          <a:p>
            <a:pPr lvl="1"/>
            <a:r>
              <a:rPr lang="en-GB" dirty="0"/>
              <a:t>Damage occurs in the white and grey matter</a:t>
            </a:r>
          </a:p>
          <a:p>
            <a:pPr lvl="1"/>
            <a:endParaRPr lang="en-GB" dirty="0"/>
          </a:p>
          <a:p>
            <a:r>
              <a:rPr lang="en-GB" dirty="0"/>
              <a:t>Accelerated brain atrophy proceeds throughout the disease course, and is evident even in people with RIS and CIS</a:t>
            </a:r>
            <a:r>
              <a:rPr lang="en-GB" baseline="30000" dirty="0"/>
              <a:t>2</a:t>
            </a:r>
          </a:p>
        </p:txBody>
      </p:sp>
      <p:sp>
        <p:nvSpPr>
          <p:cNvPr id="5" name="Text Placeholder 4"/>
          <p:cNvSpPr>
            <a:spLocks noGrp="1"/>
          </p:cNvSpPr>
          <p:nvPr>
            <p:ph type="body" sz="quarter" idx="14"/>
          </p:nvPr>
        </p:nvSpPr>
        <p:spPr>
          <a:xfrm>
            <a:off x="528138" y="6396337"/>
            <a:ext cx="10777635" cy="461665"/>
          </a:xfrm>
        </p:spPr>
        <p:txBody>
          <a:bodyPr/>
          <a:lstStyle/>
          <a:p>
            <a:r>
              <a:rPr lang="en-GB" dirty="0"/>
              <a:t>CIS, clinically isolated syndrome; CNS, central nervous system; RIS, radiologically isolated syndrome</a:t>
            </a:r>
            <a:br>
              <a:rPr lang="en-GB" dirty="0"/>
            </a:br>
            <a:r>
              <a:rPr lang="it-IT" dirty="0"/>
              <a:t>1. Filippi M, Rocca MA</a:t>
            </a:r>
            <a:r>
              <a:rPr lang="en-GB" dirty="0"/>
              <a:t>, 2005; 2. </a:t>
            </a:r>
            <a:r>
              <a:rPr lang="it-IT" dirty="0"/>
              <a:t>De Stefano N </a:t>
            </a:r>
            <a:r>
              <a:rPr lang="it-IT" i="1" dirty="0"/>
              <a:t>et al.</a:t>
            </a:r>
            <a:r>
              <a:rPr lang="it-IT" dirty="0"/>
              <a:t>,</a:t>
            </a:r>
            <a:r>
              <a:rPr lang="en-US" dirty="0"/>
              <a:t> 2010</a:t>
            </a:r>
            <a:endParaRPr lang="en-GB" dirty="0"/>
          </a:p>
        </p:txBody>
      </p:sp>
    </p:spTree>
    <p:extLst>
      <p:ext uri="{BB962C8B-B14F-4D97-AF65-F5344CB8AC3E}">
        <p14:creationId xmlns:p14="http://schemas.microsoft.com/office/powerpoint/2010/main" val="207725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Disease activity persists: </a:t>
            </a:r>
            <a:br>
              <a:rPr lang="en-GB" dirty="0"/>
            </a:br>
            <a:r>
              <a:rPr lang="en-GB" dirty="0"/>
              <a:t>brain atrophy is accelerated</a:t>
            </a:r>
          </a:p>
        </p:txBody>
      </p:sp>
      <p:sp>
        <p:nvSpPr>
          <p:cNvPr id="4" name="Text Placeholder 3"/>
          <p:cNvSpPr>
            <a:spLocks noGrp="1"/>
          </p:cNvSpPr>
          <p:nvPr>
            <p:ph type="body" sz="quarter" idx="14"/>
          </p:nvPr>
        </p:nvSpPr>
        <p:spPr>
          <a:xfrm>
            <a:off x="528138" y="6396337"/>
            <a:ext cx="10777635" cy="461665"/>
          </a:xfrm>
        </p:spPr>
        <p:txBody>
          <a:bodyPr/>
          <a:lstStyle/>
          <a:p>
            <a:r>
              <a:rPr lang="en-GB" dirty="0"/>
              <a:t>Figure reproduced with permission from Oxford PharmaGenesis from Giovannoni G </a:t>
            </a:r>
            <a:r>
              <a:rPr lang="en-GB" i="1" dirty="0"/>
              <a:t>et al.</a:t>
            </a:r>
            <a:r>
              <a:rPr lang="en-GB" dirty="0"/>
              <a:t> Brain health: time matters in multiple sclerosis.</a:t>
            </a:r>
            <a:br>
              <a:rPr lang="en-GB" dirty="0"/>
            </a:br>
            <a:r>
              <a:rPr lang="en-GB" dirty="0"/>
              <a:t> © 2015 Oxford PharmaGenesis Ltd. Available at: www.msbrainhealth.org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39" t="16316" r="31742" b="51503"/>
          <a:stretch/>
        </p:blipFill>
        <p:spPr bwMode="auto">
          <a:xfrm>
            <a:off x="2136775" y="1368323"/>
            <a:ext cx="7921626" cy="404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2826" y="5558775"/>
            <a:ext cx="10429974" cy="646331"/>
          </a:xfrm>
          <a:prstGeom prst="rect">
            <a:avLst/>
          </a:prstGeom>
          <a:noFill/>
        </p:spPr>
        <p:txBody>
          <a:bodyPr wrap="square" rtlCol="0">
            <a:spAutoFit/>
          </a:bodyPr>
          <a:lstStyle/>
          <a:p>
            <a:pPr algn="ctr"/>
            <a:r>
              <a:rPr lang="en-GB" dirty="0"/>
              <a:t>This example illustrates how brain atrophy may be accelerated in a person with untreated MS, </a:t>
            </a:r>
            <a:br>
              <a:rPr lang="en-GB" dirty="0"/>
            </a:br>
            <a:r>
              <a:rPr lang="en-GB" dirty="0"/>
              <a:t>with disease onset at 25 years of age, compared with a healthy individual </a:t>
            </a:r>
            <a:endParaRPr lang="en-US" dirty="0"/>
          </a:p>
        </p:txBody>
      </p:sp>
    </p:spTree>
    <p:extLst>
      <p:ext uri="{BB962C8B-B14F-4D97-AF65-F5344CB8AC3E}">
        <p14:creationId xmlns:p14="http://schemas.microsoft.com/office/powerpoint/2010/main" val="271561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697" y="1604596"/>
            <a:ext cx="5737381" cy="412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Disease activity persists: </a:t>
            </a:r>
            <a:br>
              <a:rPr lang="en-GB" dirty="0"/>
            </a:br>
            <a:r>
              <a:rPr lang="en-GB" dirty="0"/>
              <a:t>but only 1 in 10 lesions results in a relapse</a:t>
            </a:r>
          </a:p>
        </p:txBody>
      </p:sp>
      <p:sp>
        <p:nvSpPr>
          <p:cNvPr id="5" name="Content Placeholder 4"/>
          <p:cNvSpPr>
            <a:spLocks noGrp="1"/>
          </p:cNvSpPr>
          <p:nvPr>
            <p:ph idx="1"/>
          </p:nvPr>
        </p:nvSpPr>
        <p:spPr/>
        <p:txBody>
          <a:bodyPr/>
          <a:lstStyle/>
          <a:p>
            <a:r>
              <a:rPr lang="en-GB" dirty="0"/>
              <a:t>Only 1 in 10 lesions results in </a:t>
            </a:r>
            <a:br>
              <a:rPr lang="en-GB" dirty="0"/>
            </a:br>
            <a:r>
              <a:rPr lang="en-GB" dirty="0"/>
              <a:t>a relapse,</a:t>
            </a:r>
            <a:r>
              <a:rPr lang="en-GB" baseline="30000" dirty="0"/>
              <a:t>1,2</a:t>
            </a:r>
            <a:r>
              <a:rPr lang="en-GB" dirty="0"/>
              <a:t> but all contribute to </a:t>
            </a:r>
            <a:br>
              <a:rPr lang="en-GB" dirty="0"/>
            </a:br>
            <a:r>
              <a:rPr lang="en-GB" dirty="0"/>
              <a:t>loss of neurological reserve</a:t>
            </a:r>
          </a:p>
          <a:p>
            <a:endParaRPr lang="en-GB" dirty="0"/>
          </a:p>
          <a:p>
            <a:r>
              <a:rPr lang="en-GB" dirty="0"/>
              <a:t>Monthly MRI in 7 people with </a:t>
            </a:r>
            <a:br>
              <a:rPr lang="en-GB" dirty="0"/>
            </a:br>
            <a:r>
              <a:rPr lang="en-GB" dirty="0"/>
              <a:t>RRMS over 1 year showed that </a:t>
            </a:r>
            <a:br>
              <a:rPr lang="en-GB" dirty="0"/>
            </a:br>
            <a:r>
              <a:rPr lang="en-GB" dirty="0"/>
              <a:t>much disease activity is subclinical</a:t>
            </a:r>
            <a:r>
              <a:rPr lang="en-GB" baseline="30000" dirty="0"/>
              <a:t>1</a:t>
            </a:r>
            <a:endParaRPr lang="en-GB" dirty="0"/>
          </a:p>
          <a:p>
            <a:pPr lvl="1"/>
            <a:r>
              <a:rPr lang="en-GB" dirty="0"/>
              <a:t>50 new contrast-enhancing lesions </a:t>
            </a:r>
            <a:br>
              <a:rPr lang="en-GB" dirty="0"/>
            </a:br>
            <a:r>
              <a:rPr lang="en-GB" dirty="0"/>
              <a:t>were detected (6 patients)</a:t>
            </a:r>
          </a:p>
          <a:p>
            <a:pPr lvl="1"/>
            <a:r>
              <a:rPr lang="en-GB" dirty="0"/>
              <a:t>Only 5 relapses occurred (3 patients)</a:t>
            </a:r>
          </a:p>
          <a:p>
            <a:endParaRPr lang="en-GB" dirty="0"/>
          </a:p>
        </p:txBody>
      </p:sp>
      <p:sp>
        <p:nvSpPr>
          <p:cNvPr id="39" name="Text Placeholder 3"/>
          <p:cNvSpPr>
            <a:spLocks noGrp="1"/>
          </p:cNvSpPr>
          <p:nvPr>
            <p:ph type="body" sz="quarter" idx="14"/>
          </p:nvPr>
        </p:nvSpPr>
        <p:spPr>
          <a:xfrm>
            <a:off x="528138" y="6027005"/>
            <a:ext cx="10777635" cy="830997"/>
          </a:xfrm>
        </p:spPr>
        <p:txBody>
          <a:bodyPr/>
          <a:lstStyle/>
          <a:p>
            <a:r>
              <a:rPr lang="en-GB" dirty="0"/>
              <a:t>CNS, central nervous system; MRI, magnetic resonance imaging; RRMS, relapsing–remitting multiple sclerosis</a:t>
            </a:r>
            <a:br>
              <a:rPr lang="en-GB" dirty="0"/>
            </a:br>
            <a:r>
              <a:rPr lang="en-GB" dirty="0"/>
              <a:t>1. Barkhof F </a:t>
            </a:r>
            <a:r>
              <a:rPr lang="en-GB" i="1" dirty="0"/>
              <a:t>et al.</a:t>
            </a:r>
            <a:r>
              <a:rPr lang="en-GB" dirty="0"/>
              <a:t>, 1992; 2. Kappos L </a:t>
            </a:r>
            <a:r>
              <a:rPr lang="en-GB" i="1" dirty="0"/>
              <a:t>et al.</a:t>
            </a:r>
            <a:r>
              <a:rPr lang="en-GB" dirty="0"/>
              <a:t>, 1999</a:t>
            </a:r>
            <a:br>
              <a:rPr lang="en-GB" dirty="0"/>
            </a:br>
            <a:r>
              <a:rPr lang="en-GB" dirty="0"/>
              <a:t>Figure adapted with permission from Oxford PharmaGenesis from Giovannoni G </a:t>
            </a:r>
            <a:r>
              <a:rPr lang="en-GB" i="1" dirty="0"/>
              <a:t>et al.</a:t>
            </a:r>
            <a:r>
              <a:rPr lang="en-GB" dirty="0"/>
              <a:t> Brain health: time matters in multiple sclerosis. © 2015 Oxford PharmaGenesis Ltd. Available at: www.msbrainhealth.org</a:t>
            </a:r>
          </a:p>
        </p:txBody>
      </p:sp>
    </p:spTree>
    <p:extLst>
      <p:ext uri="{BB962C8B-B14F-4D97-AF65-F5344CB8AC3E}">
        <p14:creationId xmlns:p14="http://schemas.microsoft.com/office/powerpoint/2010/main" val="3276291424"/>
      </p:ext>
    </p:extLst>
  </p:cSld>
  <p:clrMapOvr>
    <a:masterClrMapping/>
  </p:clrMapOvr>
</p:sld>
</file>

<file path=ppt/theme/theme1.xml><?xml version="1.0" encoding="utf-8"?>
<a:theme xmlns:a="http://schemas.openxmlformats.org/drawingml/2006/main" name="Brain_Health_theme">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ain_Health_theme">
  <a:themeElements>
    <a:clrScheme name="Brain_Health_theme">
      <a:dk1>
        <a:srgbClr val="000000"/>
      </a:dk1>
      <a:lt1>
        <a:srgbClr val="FFFFFF"/>
      </a:lt1>
      <a:dk2>
        <a:srgbClr val="A7A7A7"/>
      </a:dk2>
      <a:lt2>
        <a:srgbClr val="535353"/>
      </a:lt2>
      <a:accent1>
        <a:srgbClr val="EB6724"/>
      </a:accent1>
      <a:accent2>
        <a:srgbClr val="707070"/>
      </a:accent2>
      <a:accent3>
        <a:srgbClr val="F8B135"/>
      </a:accent3>
      <a:accent4>
        <a:srgbClr val="346B2D"/>
      </a:accent4>
      <a:accent5>
        <a:srgbClr val="9D3E37"/>
      </a:accent5>
      <a:accent6>
        <a:srgbClr val="C7D32D"/>
      </a:accent6>
      <a:hlink>
        <a:srgbClr val="0000FF"/>
      </a:hlink>
      <a:folHlink>
        <a:srgbClr val="FF00FF"/>
      </a:folHlink>
    </a:clrScheme>
    <a:fontScheme name="Brain_Health_theme">
      <a:majorFont>
        <a:latin typeface="Helvetica"/>
        <a:ea typeface="Helvetica"/>
        <a:cs typeface="Helvetica"/>
      </a:majorFont>
      <a:minorFont>
        <a:latin typeface="Calibri"/>
        <a:ea typeface="Calibri"/>
        <a:cs typeface="Calibri"/>
      </a:minorFont>
    </a:fontScheme>
    <a:fmtScheme name="Brain_Health_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 health initiative slide theme</Template>
  <TotalTime>6719</TotalTime>
  <Words>5750</Words>
  <Application>Microsoft Office PowerPoint</Application>
  <PresentationFormat>Custom</PresentationFormat>
  <Paragraphs>547</Paragraphs>
  <Slides>38</Slides>
  <Notes>37</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Arial</vt:lpstr>
      <vt:lpstr>Calibri</vt:lpstr>
      <vt:lpstr>Brain_Health_theme</vt:lpstr>
      <vt:lpstr>1_Brain_Health_theme</vt:lpstr>
      <vt:lpstr>Brain health: why time matters in multiple sclerosis</vt:lpstr>
      <vt:lpstr>Report published October 2015</vt:lpstr>
      <vt:lpstr>Authored by international experts</vt:lpstr>
      <vt:lpstr>Report endorsed by professional societies and  advocacy groups</vt:lpstr>
      <vt:lpstr>The brain health perspective on MS</vt:lpstr>
      <vt:lpstr>The brain health perspective on MS shows that  time matters</vt:lpstr>
      <vt:lpstr>Disease activity persists:  damage occurs throughout the CNS</vt:lpstr>
      <vt:lpstr>Disease activity persists:  brain atrophy is accelerated</vt:lpstr>
      <vt:lpstr>Disease activity persists:  but only 1 in 10 lesions results in a relapse</vt:lpstr>
      <vt:lpstr>Neurological reserve must be preserved:  capacity to retain function is finite</vt:lpstr>
      <vt:lpstr>Neurological reserve must be preserved:  protection against disability progression</vt:lpstr>
      <vt:lpstr>Cognitive impairment has practical implications</vt:lpstr>
      <vt:lpstr>Cognitive impairment predicts  disability progression (1/2)</vt:lpstr>
      <vt:lpstr>Cognitive impairment predicts  disability progression  (2/2)</vt:lpstr>
      <vt:lpstr>Three key recommendations for change</vt:lpstr>
      <vt:lpstr>Three key recommendations for change</vt:lpstr>
      <vt:lpstr>1. Minimize delays in diagnosis and treatment</vt:lpstr>
      <vt:lpstr>Refer people with suspected MS to specialists</vt:lpstr>
      <vt:lpstr>Speed up diagnosis</vt:lpstr>
      <vt:lpstr>Adopt the latest accepted diagnostic criteria</vt:lpstr>
      <vt:lpstr>Speed up treatment initiation</vt:lpstr>
      <vt:lpstr>Overview of key recommendation </vt:lpstr>
      <vt:lpstr>2. Monitor disease activity and treat to a target</vt:lpstr>
      <vt:lpstr>Share decision-making</vt:lpstr>
      <vt:lpstr>Adopt a brain-healthy lifestyle</vt:lpstr>
      <vt:lpstr>Make the full range of DMTs available</vt:lpstr>
      <vt:lpstr>Select the most appropriate treatment</vt:lpstr>
      <vt:lpstr>Monitor clinical and subclinical indicators</vt:lpstr>
      <vt:lpstr>Assess all parameters</vt:lpstr>
      <vt:lpstr>Consider switching if treatment response is suboptimal</vt:lpstr>
      <vt:lpstr>Overview of key recommendation</vt:lpstr>
      <vt:lpstr>3. Generate and use robust evidence</vt:lpstr>
      <vt:lpstr>Generate real-world evidence</vt:lpstr>
      <vt:lpstr>Use long-term real-world evidence</vt:lpstr>
      <vt:lpstr>Consult the most robust evidence about DMTs</vt:lpstr>
      <vt:lpstr>Overview of key recommendation</vt:lpstr>
      <vt:lpstr>Three key recommendations for change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Writer</dc:creator>
  <cp:lastModifiedBy>Amanda Rose</cp:lastModifiedBy>
  <cp:revision>575</cp:revision>
  <cp:lastPrinted>2016-03-24T10:24:39Z</cp:lastPrinted>
  <dcterms:created xsi:type="dcterms:W3CDTF">2015-09-29T11:25:11Z</dcterms:created>
  <dcterms:modified xsi:type="dcterms:W3CDTF">2023-08-15T00:07:01Z</dcterms:modified>
</cp:coreProperties>
</file>